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4"/>
  </p:notesMasterIdLst>
  <p:sldIdLst>
    <p:sldId id="258" r:id="rId2"/>
    <p:sldId id="257" r:id="rId3"/>
    <p:sldId id="259" r:id="rId4"/>
    <p:sldId id="262" r:id="rId5"/>
    <p:sldId id="261" r:id="rId6"/>
    <p:sldId id="263" r:id="rId7"/>
    <p:sldId id="265" r:id="rId8"/>
    <p:sldId id="264" r:id="rId9"/>
    <p:sldId id="266" r:id="rId10"/>
    <p:sldId id="267" r:id="rId11"/>
    <p:sldId id="282" r:id="rId12"/>
    <p:sldId id="268" r:id="rId13"/>
    <p:sldId id="292" r:id="rId14"/>
    <p:sldId id="269" r:id="rId15"/>
    <p:sldId id="283" r:id="rId16"/>
    <p:sldId id="270" r:id="rId17"/>
    <p:sldId id="285" r:id="rId18"/>
    <p:sldId id="271" r:id="rId19"/>
    <p:sldId id="273" r:id="rId20"/>
    <p:sldId id="290" r:id="rId21"/>
    <p:sldId id="291" r:id="rId22"/>
    <p:sldId id="284" r:id="rId23"/>
    <p:sldId id="274" r:id="rId24"/>
    <p:sldId id="276" r:id="rId25"/>
    <p:sldId id="277" r:id="rId26"/>
    <p:sldId id="287" r:id="rId27"/>
    <p:sldId id="278" r:id="rId28"/>
    <p:sldId id="288" r:id="rId29"/>
    <p:sldId id="289" r:id="rId30"/>
    <p:sldId id="279" r:id="rId31"/>
    <p:sldId id="280" r:id="rId32"/>
    <p:sldId id="281"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791"/>
    <p:restoredTop sz="50000"/>
  </p:normalViewPr>
  <p:slideViewPr>
    <p:cSldViewPr snapToGrid="0" snapToObjects="1">
      <p:cViewPr>
        <p:scale>
          <a:sx n="71" d="100"/>
          <a:sy n="71" d="100"/>
        </p:scale>
        <p:origin x="1352" y="1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7C921-DD6D-4D40-835C-1E5E7FD598D8}" type="datetimeFigureOut">
              <a:rPr kumimoji="1" lang="ja-JP" altLang="en-US" smtClean="0"/>
              <a:t>2017/8/21</a:t>
            </a:fld>
            <a:endParaRPr kumimoji="1" lang="ja-JP"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ja-JP" smtClean="0"/>
              <a:t>Click to 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E0DED-7AAE-D340-9277-7EAA4198CB76}" type="slidenum">
              <a:rPr kumimoji="1" lang="ja-JP" altLang="en-US" smtClean="0"/>
              <a:t>‹#›</a:t>
            </a:fld>
            <a:endParaRPr kumimoji="1" lang="ja-JP" altLang="en-US"/>
          </a:p>
        </p:txBody>
      </p:sp>
    </p:spTree>
    <p:extLst>
      <p:ext uri="{BB962C8B-B14F-4D97-AF65-F5344CB8AC3E}">
        <p14:creationId xmlns:p14="http://schemas.microsoft.com/office/powerpoint/2010/main" val="137988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a:t>
            </a:fld>
            <a:endParaRPr kumimoji="1" lang="ja-JP" altLang="en-US"/>
          </a:p>
        </p:txBody>
      </p:sp>
    </p:spTree>
    <p:extLst>
      <p:ext uri="{BB962C8B-B14F-4D97-AF65-F5344CB8AC3E}">
        <p14:creationId xmlns:p14="http://schemas.microsoft.com/office/powerpoint/2010/main" val="601385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7</a:t>
            </a:fld>
            <a:endParaRPr kumimoji="1" lang="ja-JP" altLang="en-US"/>
          </a:p>
        </p:txBody>
      </p:sp>
    </p:spTree>
    <p:extLst>
      <p:ext uri="{BB962C8B-B14F-4D97-AF65-F5344CB8AC3E}">
        <p14:creationId xmlns:p14="http://schemas.microsoft.com/office/powerpoint/2010/main" val="1578317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11</a:t>
            </a:fld>
            <a:endParaRPr kumimoji="1" lang="ja-JP" altLang="en-US"/>
          </a:p>
        </p:txBody>
      </p:sp>
    </p:spTree>
    <p:extLst>
      <p:ext uri="{BB962C8B-B14F-4D97-AF65-F5344CB8AC3E}">
        <p14:creationId xmlns:p14="http://schemas.microsoft.com/office/powerpoint/2010/main" val="827601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12</a:t>
            </a:fld>
            <a:endParaRPr kumimoji="1" lang="ja-JP" altLang="en-US"/>
          </a:p>
        </p:txBody>
      </p:sp>
    </p:spTree>
    <p:extLst>
      <p:ext uri="{BB962C8B-B14F-4D97-AF65-F5344CB8AC3E}">
        <p14:creationId xmlns:p14="http://schemas.microsoft.com/office/powerpoint/2010/main" val="1332992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13</a:t>
            </a:fld>
            <a:endParaRPr kumimoji="1" lang="ja-JP" altLang="en-US"/>
          </a:p>
        </p:txBody>
      </p:sp>
    </p:spTree>
    <p:extLst>
      <p:ext uri="{BB962C8B-B14F-4D97-AF65-F5344CB8AC3E}">
        <p14:creationId xmlns:p14="http://schemas.microsoft.com/office/powerpoint/2010/main" val="1629352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14</a:t>
            </a:fld>
            <a:endParaRPr kumimoji="1" lang="ja-JP" altLang="en-US"/>
          </a:p>
        </p:txBody>
      </p:sp>
    </p:spTree>
    <p:extLst>
      <p:ext uri="{BB962C8B-B14F-4D97-AF65-F5344CB8AC3E}">
        <p14:creationId xmlns:p14="http://schemas.microsoft.com/office/powerpoint/2010/main" val="342872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使わないと、自分のラベルは全部有用でそうじゃないと全部微妙みたいな結果になる</a:t>
            </a:r>
            <a:endParaRPr kumimoji="1" lang="en-US" altLang="ja-JP" dirty="0" smtClean="0"/>
          </a:p>
          <a:p>
            <a:r>
              <a:rPr kumimoji="1" lang="ja-JP" altLang="en-US" dirty="0" smtClean="0"/>
              <a:t>実際は→みたいな例もある</a:t>
            </a:r>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17</a:t>
            </a:fld>
            <a:endParaRPr kumimoji="1" lang="ja-JP" altLang="en-US"/>
          </a:p>
        </p:txBody>
      </p:sp>
    </p:spTree>
    <p:extLst>
      <p:ext uri="{BB962C8B-B14F-4D97-AF65-F5344CB8AC3E}">
        <p14:creationId xmlns:p14="http://schemas.microsoft.com/office/powerpoint/2010/main" val="1214392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27</a:t>
            </a:fld>
            <a:endParaRPr kumimoji="1" lang="ja-JP" altLang="en-US"/>
          </a:p>
        </p:txBody>
      </p:sp>
    </p:spTree>
    <p:extLst>
      <p:ext uri="{BB962C8B-B14F-4D97-AF65-F5344CB8AC3E}">
        <p14:creationId xmlns:p14="http://schemas.microsoft.com/office/powerpoint/2010/main" val="345825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28</a:t>
            </a:fld>
            <a:endParaRPr kumimoji="1" lang="ja-JP" altLang="en-US"/>
          </a:p>
        </p:txBody>
      </p:sp>
    </p:spTree>
    <p:extLst>
      <p:ext uri="{BB962C8B-B14F-4D97-AF65-F5344CB8AC3E}">
        <p14:creationId xmlns:p14="http://schemas.microsoft.com/office/powerpoint/2010/main" val="1132397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ltLang="ja-JP"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none"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ja-JP"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8/21/17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477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8/21/17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435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ltLang="ja-JP"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8/21/17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3981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6317" y="319921"/>
            <a:ext cx="10456165" cy="729713"/>
          </a:xfrm>
        </p:spPr>
        <p:txBody>
          <a:bodyPr/>
          <a:lstStyle>
            <a:lvl1pPr>
              <a:defRPr sz="4000" b="1"/>
            </a:lvl1pPr>
          </a:lstStyle>
          <a:p>
            <a:r>
              <a:rPr lang="en-US" altLang="ja-JP" smtClean="0"/>
              <a:t>Click to edit Master title style</a:t>
            </a:r>
            <a:endParaRPr lang="en-US" dirty="0"/>
          </a:p>
        </p:txBody>
      </p:sp>
      <p:sp>
        <p:nvSpPr>
          <p:cNvPr id="3" name="Content Placeholder 2"/>
          <p:cNvSpPr>
            <a:spLocks noGrp="1"/>
          </p:cNvSpPr>
          <p:nvPr>
            <p:ph idx="1"/>
          </p:nvPr>
        </p:nvSpPr>
        <p:spPr>
          <a:xfrm>
            <a:off x="805914" y="1197980"/>
            <a:ext cx="10461356" cy="4485137"/>
          </a:xfrm>
        </p:spPr>
        <p:txBody>
          <a:bodyPr>
            <a:normAutofit/>
          </a:bodyPr>
          <a:lstStyle>
            <a:lvl1pPr marL="360000" indent="-252000">
              <a:lnSpc>
                <a:spcPct val="120000"/>
              </a:lnSpc>
              <a:defRPr sz="2400"/>
            </a:lvl1pPr>
            <a:lvl2pPr marL="612000" indent="-252000">
              <a:lnSpc>
                <a:spcPct val="120000"/>
              </a:lnSpc>
              <a:defRPr sz="2000"/>
            </a:lvl2pPr>
            <a:lvl3pPr marL="828000" indent="-288000">
              <a:lnSpc>
                <a:spcPct val="120000"/>
              </a:lnSpc>
              <a:defRPr sz="2000"/>
            </a:lvl3pPr>
            <a:lvl4pPr marL="864000">
              <a:lnSpc>
                <a:spcPct val="120000"/>
              </a:lnSpc>
              <a:defRPr sz="1600"/>
            </a:lvl4pPr>
            <a:lvl5pPr marL="1080000">
              <a:lnSpc>
                <a:spcPct val="150000"/>
              </a:lnSpc>
              <a:defRPr sz="1800"/>
            </a:lvl5pPr>
          </a:lstStyle>
          <a:p>
            <a:pPr lvl="0"/>
            <a:r>
              <a:rPr lang="en-US" altLang="ja-JP" dirty="0" smtClean="0"/>
              <a:t>Click to edit Master text styles</a:t>
            </a:r>
          </a:p>
          <a:p>
            <a:pPr lvl="1"/>
            <a:r>
              <a:rPr lang="en-US" altLang="ja-JP" dirty="0" smtClean="0"/>
              <a:t>Second level</a:t>
            </a:r>
          </a:p>
          <a:p>
            <a:pPr lvl="2"/>
            <a:r>
              <a:rPr lang="en-US" altLang="ja-JP" dirty="0" smtClean="0"/>
              <a:t>Third level</a:t>
            </a:r>
          </a:p>
          <a:p>
            <a:pPr lvl="3"/>
            <a:r>
              <a:rPr lang="en-US" altLang="ja-JP" dirty="0" smtClean="0"/>
              <a:t>Fourth level</a:t>
            </a:r>
          </a:p>
        </p:txBody>
      </p:sp>
      <p:sp>
        <p:nvSpPr>
          <p:cNvPr id="4" name="Date Placeholder 3"/>
          <p:cNvSpPr>
            <a:spLocks noGrp="1"/>
          </p:cNvSpPr>
          <p:nvPr>
            <p:ph type="dt" sz="half" idx="10"/>
          </p:nvPr>
        </p:nvSpPr>
        <p:spPr/>
        <p:txBody>
          <a:bodyPr/>
          <a:lstStyle/>
          <a:p>
            <a:fld id="{528FC5F6-F338-4AE4-BB23-26385BCFC423}" type="datetimeFigureOut">
              <a:rPr lang="en-US" smtClean="0"/>
              <a:t>8/21/17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827336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ltLang="ja-JP"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8/21/17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660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ltLang="ja-JP"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8/21/17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9126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ltLang="ja-JP"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8/21/17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05750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8/21/17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8/21/17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00661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ltLang="ja-JP"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8/21/17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33925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ltLang="ja-JP"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ja-JP"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8/21/17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416161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18314" y="278969"/>
            <a:ext cx="10337365" cy="729713"/>
          </a:xfrm>
          <a:prstGeom prst="rect">
            <a:avLst/>
          </a:prstGeom>
        </p:spPr>
        <p:txBody>
          <a:bodyPr vert="horz" lIns="91440" tIns="45720" rIns="91440" bIns="45720" rtlCol="0" anchor="b">
            <a:normAutofit/>
          </a:bodyPr>
          <a:lstStyle/>
          <a:p>
            <a:r>
              <a:rPr lang="en-US" altLang="ja-JP" smtClean="0"/>
              <a:t>Click to edit Master title style</a:t>
            </a:r>
            <a:endParaRPr lang="en-US" dirty="0"/>
          </a:p>
        </p:txBody>
      </p:sp>
      <p:sp>
        <p:nvSpPr>
          <p:cNvPr id="3" name="Text Placeholder 2"/>
          <p:cNvSpPr>
            <a:spLocks noGrp="1"/>
          </p:cNvSpPr>
          <p:nvPr>
            <p:ph type="body" idx="1"/>
          </p:nvPr>
        </p:nvSpPr>
        <p:spPr>
          <a:xfrm>
            <a:off x="836908" y="1259972"/>
            <a:ext cx="10318772" cy="4485137"/>
          </a:xfrm>
          <a:prstGeom prst="rect">
            <a:avLst/>
          </a:prstGeom>
        </p:spPr>
        <p:txBody>
          <a:bodyPr vert="horz" lIns="0" tIns="45720" rIns="0" bIns="45720" rtlCol="0">
            <a:norm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8/21/17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836908" y="1072768"/>
            <a:ext cx="1031877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42092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85000"/>
        </a:lnSpc>
        <a:spcBef>
          <a:spcPct val="0"/>
        </a:spcBef>
        <a:buNone/>
        <a:defRPr kumimoji="1" sz="4400" kern="1200" spc="-50" baseline="0">
          <a:solidFill>
            <a:schemeClr val="tx1">
              <a:lumMod val="75000"/>
              <a:lumOff val="25000"/>
            </a:schemeClr>
          </a:solidFill>
          <a:latin typeface="+mj-lt"/>
          <a:ea typeface="+mj-ea"/>
          <a:cs typeface="+mj-cs"/>
        </a:defRPr>
      </a:lvl1pPr>
    </p:titleStyle>
    <p:bodyStyle>
      <a:lvl1pPr marL="306900" indent="-198900" algn="l" defTabSz="914400" rtl="0" eaLnBrk="1" latinLnBrk="0" hangingPunct="1">
        <a:lnSpc>
          <a:spcPct val="90000"/>
        </a:lnSpc>
        <a:spcBef>
          <a:spcPts val="1200"/>
        </a:spcBef>
        <a:spcAft>
          <a:spcPts val="200"/>
        </a:spcAft>
        <a:buClr>
          <a:schemeClr val="accent1"/>
        </a:buClr>
        <a:buSzPct val="100000"/>
        <a:buFont typeface="Arial" charset="0"/>
        <a:buChar char="•"/>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6F1A9C3-BFFF-ED45-97B2-61A5253A063F}" type="slidenum">
              <a:rPr kumimoji="1" lang="ja-JP" altLang="en-US" smtClean="0"/>
              <a:t>1</a:t>
            </a:fld>
            <a:endParaRPr kumimoji="1" lang="ja-JP" altLang="en-US"/>
          </a:p>
        </p:txBody>
      </p:sp>
      <p:pic>
        <p:nvPicPr>
          <p:cNvPr id="3" name="図 2"/>
          <p:cNvPicPr>
            <a:picLocks noChangeAspect="1"/>
          </p:cNvPicPr>
          <p:nvPr/>
        </p:nvPicPr>
        <p:blipFill>
          <a:blip r:embed="rId2"/>
          <a:stretch>
            <a:fillRect/>
          </a:stretch>
        </p:blipFill>
        <p:spPr>
          <a:xfrm>
            <a:off x="0" y="0"/>
            <a:ext cx="12192000" cy="6858000"/>
          </a:xfrm>
          <a:prstGeom prst="rect">
            <a:avLst/>
          </a:prstGeom>
        </p:spPr>
      </p:pic>
      <p:sp>
        <p:nvSpPr>
          <p:cNvPr id="4" name="テキスト ボックス 3"/>
          <p:cNvSpPr txBox="1"/>
          <p:nvPr/>
        </p:nvSpPr>
        <p:spPr>
          <a:xfrm>
            <a:off x="3128211" y="471355"/>
            <a:ext cx="7665296" cy="954107"/>
          </a:xfrm>
          <a:prstGeom prst="rect">
            <a:avLst/>
          </a:prstGeom>
          <a:noFill/>
        </p:spPr>
        <p:txBody>
          <a:bodyPr wrap="square" rtlCol="0">
            <a:spAutoFit/>
          </a:bodyPr>
          <a:lstStyle/>
          <a:p>
            <a:pPr algn="just"/>
            <a:r>
              <a:rPr lang="en-US" altLang="ja-JP" sz="2800" b="1" dirty="0">
                <a:solidFill>
                  <a:schemeClr val="bg1"/>
                </a:solidFill>
              </a:rPr>
              <a:t>Understanding Black-box Predictions </a:t>
            </a:r>
            <a:endParaRPr lang="en-US" altLang="ja-JP" sz="2800" b="1" dirty="0" smtClean="0">
              <a:solidFill>
                <a:schemeClr val="bg1"/>
              </a:solidFill>
            </a:endParaRPr>
          </a:p>
          <a:p>
            <a:pPr algn="just"/>
            <a:r>
              <a:rPr lang="en-US" altLang="ja-JP" sz="2800" b="1" dirty="0" smtClean="0">
                <a:solidFill>
                  <a:schemeClr val="bg1"/>
                </a:solidFill>
              </a:rPr>
              <a:t>via </a:t>
            </a:r>
            <a:r>
              <a:rPr lang="en-US" altLang="ja-JP" sz="2800" b="1" dirty="0">
                <a:solidFill>
                  <a:schemeClr val="bg1"/>
                </a:solidFill>
              </a:rPr>
              <a:t>Influence Functions</a:t>
            </a:r>
            <a:endParaRPr kumimoji="1" lang="ja-JP" altLang="en-US" sz="2800" b="1" dirty="0">
              <a:solidFill>
                <a:schemeClr val="bg1"/>
              </a:solidFill>
              <a:latin typeface="+mj-lt"/>
              <a:ea typeface="Impact" charset="0"/>
              <a:cs typeface="Impact" charset="0"/>
            </a:endParaRPr>
          </a:p>
        </p:txBody>
      </p:sp>
      <p:sp>
        <p:nvSpPr>
          <p:cNvPr id="5" name="テキスト ボックス 4"/>
          <p:cNvSpPr txBox="1"/>
          <p:nvPr/>
        </p:nvSpPr>
        <p:spPr>
          <a:xfrm>
            <a:off x="3128209" y="1562200"/>
            <a:ext cx="8749364" cy="461665"/>
          </a:xfrm>
          <a:prstGeom prst="rect">
            <a:avLst/>
          </a:prstGeom>
          <a:noFill/>
        </p:spPr>
        <p:txBody>
          <a:bodyPr wrap="square" rtlCol="0">
            <a:spAutoFit/>
          </a:bodyPr>
          <a:lstStyle/>
          <a:p>
            <a:pPr algn="r"/>
            <a:r>
              <a:rPr lang="en-US" altLang="ja-JP" sz="2400" dirty="0" err="1" smtClean="0">
                <a:solidFill>
                  <a:schemeClr val="bg1"/>
                </a:solidFill>
                <a:latin typeface="+mj-lt"/>
                <a:ea typeface="Kozuka Gothic Pro R" charset="-128"/>
                <a:cs typeface="Kozuka Gothic Pro R" charset="-128"/>
              </a:rPr>
              <a:t>Fukuta</a:t>
            </a:r>
            <a:r>
              <a:rPr lang="en-US" altLang="ja-JP" sz="2400" dirty="0" smtClean="0">
                <a:solidFill>
                  <a:schemeClr val="bg1"/>
                </a:solidFill>
                <a:latin typeface="+mj-lt"/>
                <a:ea typeface="Kozuka Gothic Pro R" charset="-128"/>
                <a:cs typeface="Kozuka Gothic Pro R" charset="-128"/>
              </a:rPr>
              <a:t> Keisuke </a:t>
            </a:r>
            <a:r>
              <a:rPr lang="en-US" altLang="ja-JP" sz="2400" dirty="0" err="1" smtClean="0">
                <a:solidFill>
                  <a:schemeClr val="bg1"/>
                </a:solidFill>
                <a:latin typeface="+mj-lt"/>
                <a:ea typeface="Kozuka Gothic Pro R" charset="-128"/>
                <a:cs typeface="Kozuka Gothic Pro R" charset="-128"/>
              </a:rPr>
              <a:t>Harada&amp;Ushiku</a:t>
            </a:r>
            <a:r>
              <a:rPr lang="en-US" altLang="ja-JP" sz="2400" dirty="0" smtClean="0">
                <a:solidFill>
                  <a:schemeClr val="bg1"/>
                </a:solidFill>
                <a:latin typeface="+mj-lt"/>
                <a:ea typeface="Kozuka Gothic Pro R" charset="-128"/>
                <a:cs typeface="Kozuka Gothic Pro R" charset="-128"/>
              </a:rPr>
              <a:t> Lab.</a:t>
            </a:r>
            <a:endParaRPr kumimoji="1" lang="ja-JP" altLang="en-US" sz="2400" dirty="0">
              <a:solidFill>
                <a:schemeClr val="bg1"/>
              </a:solidFill>
              <a:latin typeface="+mj-lt"/>
              <a:ea typeface="Impact" charset="0"/>
              <a:cs typeface="Impact" charset="0"/>
            </a:endParaRPr>
          </a:p>
        </p:txBody>
      </p:sp>
    </p:spTree>
    <p:extLst>
      <p:ext uri="{BB962C8B-B14F-4D97-AF65-F5344CB8AC3E}">
        <p14:creationId xmlns:p14="http://schemas.microsoft.com/office/powerpoint/2010/main" val="14122776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影響関数</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914" y="1197980"/>
                <a:ext cx="10184815" cy="5364185"/>
              </a:xfrm>
            </p:spPr>
            <p:txBody>
              <a:bodyPr>
                <a:normAutofit fontScale="62500" lnSpcReduction="20000"/>
              </a:bodyPr>
              <a:lstStyle/>
              <a:p>
                <a:pPr marL="108000" indent="0">
                  <a:buNone/>
                </a:pPr>
                <a:r>
                  <a:rPr lang="ja-JP" altLang="en-US" sz="3100" dirty="0" smtClean="0"/>
                  <a:t>そこで、損失を少しいじり、損失に対する</a:t>
                </a:r>
                <a14:m>
                  <m:oMath xmlns:m="http://schemas.openxmlformats.org/officeDocument/2006/math">
                    <m:r>
                      <a:rPr lang="en-US" altLang="ja-JP" sz="3100" i="1" dirty="0" smtClean="0">
                        <a:latin typeface="Cambria Math" charset="0"/>
                      </a:rPr>
                      <m:t>𝑧</m:t>
                    </m:r>
                  </m:oMath>
                </a14:m>
                <a:r>
                  <a:rPr lang="ja-JP" altLang="en-US" sz="3100" dirty="0" smtClean="0"/>
                  <a:t>の影響をパラメータ</a:t>
                </a:r>
                <a14:m>
                  <m:oMath xmlns:m="http://schemas.openxmlformats.org/officeDocument/2006/math">
                    <m:r>
                      <a:rPr lang="en-US" altLang="ja-JP" sz="3100" b="0" i="1" smtClean="0">
                        <a:latin typeface="Cambria Math" charset="0"/>
                      </a:rPr>
                      <m:t>𝜖</m:t>
                    </m:r>
                  </m:oMath>
                </a14:m>
                <a:r>
                  <a:rPr lang="ja-JP" altLang="en-US" sz="3100" dirty="0" smtClean="0">
                    <a:latin typeface="Cambria Math" charset="0"/>
                  </a:rPr>
                  <a:t>で管理</a:t>
                </a:r>
                <a:r>
                  <a:rPr lang="en-US" altLang="ja-JP" sz="3100" dirty="0" smtClean="0">
                    <a:latin typeface="Cambria Math" charset="0"/>
                  </a:rPr>
                  <a:t> </a:t>
                </a:r>
                <a:r>
                  <a:rPr lang="ja-JP" altLang="en-US" sz="3100" dirty="0" smtClean="0">
                    <a:latin typeface="Cambria Math" charset="0"/>
                  </a:rPr>
                  <a:t/>
                </a:r>
                <a:br>
                  <a:rPr lang="ja-JP" altLang="en-US" sz="3100" dirty="0" smtClean="0">
                    <a:latin typeface="Cambria Math" charset="0"/>
                  </a:rPr>
                </a:br>
                <a:r>
                  <a:rPr lang="en-US" altLang="ja-JP" sz="3100" dirty="0" smtClean="0">
                    <a:latin typeface="Cambria Math" charset="0"/>
                  </a:rPr>
                  <a:t>(</a:t>
                </a:r>
                <a14:m>
                  <m:oMath xmlns:m="http://schemas.openxmlformats.org/officeDocument/2006/math">
                    <m:r>
                      <a:rPr lang="en-US" altLang="ja-JP" sz="3100" b="0" i="1" smtClean="0">
                        <a:latin typeface="Cambria Math" charset="0"/>
                      </a:rPr>
                      <m:t>𝜖</m:t>
                    </m:r>
                    <m:r>
                      <a:rPr lang="en-US" altLang="ja-JP" sz="3100" b="0" i="1" smtClean="0">
                        <a:latin typeface="Cambria Math" charset="0"/>
                      </a:rPr>
                      <m:t>=−</m:t>
                    </m:r>
                    <m:f>
                      <m:fPr>
                        <m:ctrlPr>
                          <a:rPr lang="en-US" altLang="ja-JP" sz="3100" b="0" i="1" smtClean="0">
                            <a:latin typeface="Cambria Math" charset="0"/>
                          </a:rPr>
                        </m:ctrlPr>
                      </m:fPr>
                      <m:num>
                        <m:r>
                          <a:rPr lang="en-US" altLang="ja-JP" sz="3100" b="0" i="1" smtClean="0">
                            <a:latin typeface="Cambria Math" charset="0"/>
                          </a:rPr>
                          <m:t>1</m:t>
                        </m:r>
                      </m:num>
                      <m:den>
                        <m:r>
                          <a:rPr lang="en-US" altLang="ja-JP" sz="3100" b="0" i="1" smtClean="0">
                            <a:latin typeface="Cambria Math" charset="0"/>
                          </a:rPr>
                          <m:t>𝑛</m:t>
                        </m:r>
                      </m:den>
                    </m:f>
                    <m:r>
                      <a:rPr lang="en-US" altLang="ja-JP" sz="3100" b="0" i="1" smtClean="0">
                        <a:latin typeface="Cambria Math" charset="0"/>
                      </a:rPr>
                      <m:t> </m:t>
                    </m:r>
                    <m:r>
                      <a:rPr lang="ja-JP" altLang="en-US" sz="3100" b="0" i="1" smtClean="0">
                        <a:latin typeface="Cambria Math" charset="0"/>
                      </a:rPr>
                      <m:t>で先程の式と一致</m:t>
                    </m:r>
                    <m:r>
                      <a:rPr lang="en-US" altLang="ja-JP" sz="3100" b="0" i="1" smtClean="0">
                        <a:latin typeface="Cambria Math" charset="0"/>
                      </a:rPr>
                      <m:t>)</m:t>
                    </m:r>
                  </m:oMath>
                </a14:m>
                <a:endParaRPr lang="en-US" altLang="ja-JP" sz="3100" dirty="0" smtClean="0">
                  <a:latin typeface="Cambria Math" charset="0"/>
                </a:endParaRPr>
              </a:p>
              <a:p>
                <a:pPr marL="108000" indent="0">
                  <a:buNone/>
                </a:pPr>
                <a14:m>
                  <m:oMathPara xmlns:m="http://schemas.openxmlformats.org/officeDocument/2006/math">
                    <m:oMathParaPr>
                      <m:jc m:val="centerGroup"/>
                    </m:oMathParaPr>
                    <m:oMath xmlns:m="http://schemas.openxmlformats.org/officeDocument/2006/math">
                      <m:sSub>
                        <m:sSubPr>
                          <m:ctrlPr>
                            <a:rPr lang="en-US" altLang="ja-JP" sz="3400" i="1">
                              <a:latin typeface="Cambria Math" charset="0"/>
                            </a:rPr>
                          </m:ctrlPr>
                        </m:sSubPr>
                        <m:e>
                          <m:acc>
                            <m:accPr>
                              <m:chr m:val="̂"/>
                              <m:ctrlPr>
                                <a:rPr lang="en-US" altLang="ja-JP" sz="3400" i="1">
                                  <a:latin typeface="Cambria Math" charset="0"/>
                                </a:rPr>
                              </m:ctrlPr>
                            </m:accPr>
                            <m:e>
                              <m:r>
                                <a:rPr lang="en-US" altLang="ja-JP" sz="3400" i="1">
                                  <a:latin typeface="Cambria Math" charset="0"/>
                                </a:rPr>
                                <m:t>𝜃</m:t>
                              </m:r>
                            </m:e>
                          </m:acc>
                        </m:e>
                        <m:sub>
                          <m:r>
                            <a:rPr lang="en-US" altLang="ja-JP" sz="3400" b="0" i="1" smtClean="0">
                              <a:latin typeface="Cambria Math" charset="0"/>
                            </a:rPr>
                            <m:t>𝜖</m:t>
                          </m:r>
                          <m:r>
                            <a:rPr lang="en-US" altLang="ja-JP" sz="3400" b="0" i="1" smtClean="0">
                              <a:latin typeface="Cambria Math" charset="0"/>
                            </a:rPr>
                            <m:t>, </m:t>
                          </m:r>
                          <m:r>
                            <a:rPr lang="en-US" altLang="ja-JP" sz="3400" i="1">
                              <a:latin typeface="Cambria Math" charset="0"/>
                            </a:rPr>
                            <m:t>𝑧</m:t>
                          </m:r>
                        </m:sub>
                      </m:sSub>
                      <m:r>
                        <a:rPr lang="en-US" altLang="ja-JP" sz="3400" i="1" dirty="0">
                          <a:latin typeface="Cambria Math" charset="0"/>
                        </a:rPr>
                        <m:t> </m:t>
                      </m:r>
                      <m:r>
                        <a:rPr lang="en-US" altLang="ja-JP" sz="3400" i="1" dirty="0">
                          <a:latin typeface="Cambria Math" charset="0"/>
                          <a:ea typeface="Cambria Math" charset="0"/>
                          <a:cs typeface="Cambria Math" charset="0"/>
                        </a:rPr>
                        <m:t>≡</m:t>
                      </m:r>
                      <m:r>
                        <a:rPr lang="en-US" altLang="ja-JP" sz="3400" i="1" dirty="0">
                          <a:latin typeface="Cambria Math" charset="0"/>
                          <a:ea typeface="Cambria Math" charset="0"/>
                          <a:cs typeface="Cambria Math" charset="0"/>
                        </a:rPr>
                        <m:t>𝑎𝑟𝑔𝑚𝑖</m:t>
                      </m:r>
                      <m:sSub>
                        <m:sSubPr>
                          <m:ctrlPr>
                            <a:rPr lang="en-US" altLang="ja-JP" sz="3400" i="1" dirty="0">
                              <a:latin typeface="Cambria Math" charset="0"/>
                              <a:ea typeface="Cambria Math" charset="0"/>
                              <a:cs typeface="Cambria Math" charset="0"/>
                            </a:rPr>
                          </m:ctrlPr>
                        </m:sSubPr>
                        <m:e>
                          <m:r>
                            <a:rPr lang="en-US" altLang="ja-JP" sz="3400" i="1" dirty="0">
                              <a:latin typeface="Cambria Math" charset="0"/>
                              <a:ea typeface="Cambria Math" charset="0"/>
                              <a:cs typeface="Cambria Math" charset="0"/>
                            </a:rPr>
                            <m:t>𝑛</m:t>
                          </m:r>
                        </m:e>
                        <m:sub>
                          <m:r>
                            <a:rPr lang="en-US" altLang="ja-JP" sz="3400" i="1" dirty="0">
                              <a:latin typeface="Cambria Math" charset="0"/>
                              <a:ea typeface="Cambria Math" charset="0"/>
                              <a:cs typeface="Cambria Math" charset="0"/>
                            </a:rPr>
                            <m:t>𝜃</m:t>
                          </m:r>
                          <m:r>
                            <a:rPr lang="en-US" altLang="ja-JP" sz="3400" i="1" dirty="0">
                              <a:latin typeface="Cambria Math" charset="0"/>
                              <a:ea typeface="Cambria Math" charset="0"/>
                              <a:cs typeface="Cambria Math" charset="0"/>
                            </a:rPr>
                            <m:t> </m:t>
                          </m:r>
                        </m:sub>
                      </m:sSub>
                      <m:f>
                        <m:fPr>
                          <m:ctrlPr>
                            <a:rPr lang="en-US" altLang="ja-JP" sz="3400" i="1">
                              <a:latin typeface="Cambria Math" charset="0"/>
                            </a:rPr>
                          </m:ctrlPr>
                        </m:fPr>
                        <m:num>
                          <m:r>
                            <a:rPr lang="en-US" altLang="ja-JP" sz="3400" i="1">
                              <a:latin typeface="Cambria Math" charset="0"/>
                            </a:rPr>
                            <m:t>1</m:t>
                          </m:r>
                        </m:num>
                        <m:den>
                          <m:r>
                            <a:rPr lang="en-US" altLang="ja-JP" sz="3400" i="1">
                              <a:latin typeface="Cambria Math" charset="0"/>
                            </a:rPr>
                            <m:t>𝑛</m:t>
                          </m:r>
                        </m:den>
                      </m:f>
                      <m:nary>
                        <m:naryPr>
                          <m:chr m:val="∑"/>
                          <m:ctrlPr>
                            <a:rPr lang="is-IS" altLang="ja-JP" sz="2900" i="1">
                              <a:latin typeface="Cambria Math" charset="0"/>
                            </a:rPr>
                          </m:ctrlPr>
                        </m:naryPr>
                        <m:sub>
                          <m:r>
                            <a:rPr lang="en-US" altLang="ja-JP" sz="2900" i="1">
                              <a:latin typeface="Cambria Math" charset="0"/>
                            </a:rPr>
                            <m:t>𝑖</m:t>
                          </m:r>
                          <m:r>
                            <a:rPr lang="en-US" altLang="ja-JP" sz="2900" i="1">
                              <a:latin typeface="Cambria Math" charset="0"/>
                            </a:rPr>
                            <m:t>=1</m:t>
                          </m:r>
                        </m:sub>
                        <m:sup>
                          <m:r>
                            <a:rPr lang="en-US" altLang="ja-JP" sz="2900" i="1">
                              <a:latin typeface="Cambria Math" charset="0"/>
                            </a:rPr>
                            <m:t>𝑛</m:t>
                          </m:r>
                        </m:sup>
                        <m:e>
                          <m:r>
                            <a:rPr lang="en-US" altLang="ja-JP" sz="2900" i="1">
                              <a:latin typeface="Cambria Math" charset="0"/>
                            </a:rPr>
                            <m:t>𝐿</m:t>
                          </m:r>
                          <m:r>
                            <a:rPr lang="en-US" altLang="ja-JP" sz="2900" i="1">
                              <a:latin typeface="Cambria Math" charset="0"/>
                            </a:rPr>
                            <m:t>(</m:t>
                          </m:r>
                          <m:sSub>
                            <m:sSubPr>
                              <m:ctrlPr>
                                <a:rPr lang="en-US" altLang="ja-JP" sz="2900" i="1">
                                  <a:latin typeface="Cambria Math" charset="0"/>
                                </a:rPr>
                              </m:ctrlPr>
                            </m:sSubPr>
                            <m:e>
                              <m:r>
                                <a:rPr lang="en-US" altLang="ja-JP" sz="2900" i="1">
                                  <a:latin typeface="Cambria Math" charset="0"/>
                                </a:rPr>
                                <m:t>𝑧</m:t>
                              </m:r>
                            </m:e>
                            <m:sub>
                              <m:r>
                                <a:rPr lang="en-US" altLang="ja-JP" sz="2900" i="1">
                                  <a:latin typeface="Cambria Math" charset="0"/>
                                </a:rPr>
                                <m:t>𝑖</m:t>
                              </m:r>
                            </m:sub>
                          </m:sSub>
                          <m:r>
                            <a:rPr lang="en-US" altLang="ja-JP" sz="2900" i="1">
                              <a:latin typeface="Cambria Math" charset="0"/>
                            </a:rPr>
                            <m:t>, </m:t>
                          </m:r>
                          <m:r>
                            <a:rPr lang="en-US" altLang="ja-JP" sz="2900" i="1">
                              <a:latin typeface="Cambria Math" charset="0"/>
                            </a:rPr>
                            <m:t>𝜃</m:t>
                          </m:r>
                        </m:e>
                      </m:nary>
                      <m:r>
                        <a:rPr lang="en-US" altLang="ja-JP" sz="2900">
                          <a:latin typeface="Cambria Math" charset="0"/>
                        </a:rPr>
                        <m:t>)</m:t>
                      </m:r>
                      <m:r>
                        <a:rPr lang="en-US" altLang="ja-JP" sz="2900" b="0" i="0" smtClean="0">
                          <a:latin typeface="Cambria Math" charset="0"/>
                        </a:rPr>
                        <m:t>+</m:t>
                      </m:r>
                      <m:r>
                        <a:rPr lang="en-US" altLang="ja-JP" sz="2900" b="0" i="1" smtClean="0">
                          <a:latin typeface="Cambria Math" charset="0"/>
                        </a:rPr>
                        <m:t>𝜖</m:t>
                      </m:r>
                      <m:r>
                        <a:rPr lang="en-US" altLang="ja-JP" sz="2900" b="0" i="1" smtClean="0">
                          <a:latin typeface="Cambria Math" charset="0"/>
                        </a:rPr>
                        <m:t> </m:t>
                      </m:r>
                      <m:r>
                        <a:rPr lang="en-US" altLang="ja-JP" sz="2900" b="0" i="1" smtClean="0">
                          <a:latin typeface="Cambria Math" charset="0"/>
                        </a:rPr>
                        <m:t>𝐿</m:t>
                      </m:r>
                      <m:r>
                        <a:rPr lang="en-US" altLang="ja-JP" sz="2900" b="0" i="1" smtClean="0">
                          <a:latin typeface="Cambria Math" charset="0"/>
                        </a:rPr>
                        <m:t>(</m:t>
                      </m:r>
                      <m:r>
                        <a:rPr lang="en-US" altLang="ja-JP" sz="2900" b="0" i="1" smtClean="0">
                          <a:latin typeface="Cambria Math" charset="0"/>
                        </a:rPr>
                        <m:t>𝑧</m:t>
                      </m:r>
                      <m:r>
                        <a:rPr lang="en-US" altLang="ja-JP" sz="2900" b="0" i="1" smtClean="0">
                          <a:latin typeface="Cambria Math" charset="0"/>
                        </a:rPr>
                        <m:t>, </m:t>
                      </m:r>
                      <m:r>
                        <a:rPr lang="en-US" altLang="ja-JP" sz="2900" b="0" i="1" smtClean="0">
                          <a:latin typeface="Cambria Math" charset="0"/>
                        </a:rPr>
                        <m:t>𝜃</m:t>
                      </m:r>
                      <m:r>
                        <a:rPr lang="en-US" altLang="ja-JP" sz="2900" b="0" i="1" smtClean="0">
                          <a:latin typeface="Cambria Math" charset="0"/>
                        </a:rPr>
                        <m:t>)</m:t>
                      </m:r>
                    </m:oMath>
                  </m:oMathPara>
                </a14:m>
                <a:endParaRPr kumimoji="1" lang="en-US" altLang="ja-JP" sz="2300" dirty="0" smtClean="0"/>
              </a:p>
              <a:p>
                <a:pPr marL="108000" indent="0">
                  <a:buNone/>
                </a:pPr>
                <a:r>
                  <a:rPr kumimoji="1" lang="ja-JP" altLang="en-US" sz="3100" dirty="0" smtClean="0"/>
                  <a:t>ここで、</a:t>
                </a:r>
                <a:r>
                  <a:rPr kumimoji="1" lang="en-US" altLang="ja-JP" sz="3100" dirty="0" smtClean="0"/>
                  <a:t>Cook &amp; </a:t>
                </a:r>
                <a:r>
                  <a:rPr kumimoji="1" lang="en-US" altLang="ja-JP" sz="3100" dirty="0" err="1" smtClean="0"/>
                  <a:t>Wisberg</a:t>
                </a:r>
                <a:r>
                  <a:rPr kumimoji="1" lang="ja-JP" altLang="en-US" sz="3100" dirty="0" smtClean="0"/>
                  <a:t>の導出から、</a:t>
                </a:r>
                <a:endParaRPr kumimoji="1" lang="en-US" altLang="ja-JP" sz="3100" dirty="0" smtClean="0"/>
              </a:p>
              <a:p>
                <a:pPr marL="108000" indent="0">
                  <a:buNone/>
                </a:pPr>
                <a14:m>
                  <m:oMathPara xmlns:m="http://schemas.openxmlformats.org/officeDocument/2006/math">
                    <m:oMathParaPr>
                      <m:jc m:val="centerGroup"/>
                    </m:oMathParaPr>
                    <m:oMath xmlns:m="http://schemas.openxmlformats.org/officeDocument/2006/math">
                      <m:sSub>
                        <m:sSubPr>
                          <m:ctrlPr>
                            <a:rPr kumimoji="1" lang="en-US" altLang="ja-JP" sz="3400" b="0" i="1" smtClean="0">
                              <a:latin typeface="Cambria Math" charset="0"/>
                            </a:rPr>
                          </m:ctrlPr>
                        </m:sSubPr>
                        <m:e>
                          <m:r>
                            <a:rPr kumimoji="1" lang="en-US" altLang="ja-JP" sz="3400" b="0" i="1" smtClean="0">
                              <a:latin typeface="Cambria Math" charset="0"/>
                            </a:rPr>
                            <m:t>𝐼</m:t>
                          </m:r>
                        </m:e>
                        <m:sub>
                          <m:r>
                            <a:rPr kumimoji="1" lang="en-US" altLang="ja-JP" sz="3400" b="0" i="1" smtClean="0">
                              <a:latin typeface="Cambria Math" charset="0"/>
                            </a:rPr>
                            <m:t>𝑢𝑝</m:t>
                          </m:r>
                          <m:r>
                            <a:rPr kumimoji="1" lang="en-US" altLang="ja-JP" sz="3400" b="0" i="1" smtClean="0">
                              <a:latin typeface="Cambria Math" charset="0"/>
                            </a:rPr>
                            <m:t>,</m:t>
                          </m:r>
                          <m:r>
                            <a:rPr kumimoji="1" lang="en-US" altLang="ja-JP" sz="3400" b="0" i="1" smtClean="0">
                              <a:latin typeface="Cambria Math" charset="0"/>
                            </a:rPr>
                            <m:t>𝑝𝑎𝑟𝑎𝑚𝑠</m:t>
                          </m:r>
                        </m:sub>
                      </m:sSub>
                      <m:d>
                        <m:dPr>
                          <m:ctrlPr>
                            <a:rPr kumimoji="1" lang="en-US" altLang="ja-JP" sz="3400" b="0" i="1" smtClean="0">
                              <a:latin typeface="Cambria Math" charset="0"/>
                            </a:rPr>
                          </m:ctrlPr>
                        </m:dPr>
                        <m:e>
                          <m:r>
                            <a:rPr kumimoji="1" lang="en-US" altLang="ja-JP" sz="3400" b="0" i="1" smtClean="0">
                              <a:latin typeface="Cambria Math" charset="0"/>
                            </a:rPr>
                            <m:t>𝑧</m:t>
                          </m:r>
                        </m:e>
                      </m:d>
                      <m:r>
                        <a:rPr lang="en-US" altLang="ja-JP" sz="3400" i="1">
                          <a:latin typeface="Cambria Math" charset="0"/>
                          <a:ea typeface="Cambria Math" charset="0"/>
                          <a:cs typeface="Cambria Math" charset="0"/>
                        </a:rPr>
                        <m:t>≡</m:t>
                      </m:r>
                      <m:r>
                        <a:rPr lang="en-US" altLang="ja-JP" sz="3400" b="0" i="1" smtClean="0">
                          <a:latin typeface="Cambria Math" charset="0"/>
                          <a:ea typeface="Cambria Math" charset="0"/>
                          <a:cs typeface="Cambria Math" charset="0"/>
                        </a:rPr>
                        <m:t> </m:t>
                      </m:r>
                      <m:f>
                        <m:fPr>
                          <m:ctrlPr>
                            <a:rPr lang="en-US" altLang="ja-JP" sz="3400" b="0" i="1" smtClean="0">
                              <a:latin typeface="Cambria Math" charset="0"/>
                            </a:rPr>
                          </m:ctrlPr>
                        </m:fPr>
                        <m:num>
                          <m:sSub>
                            <m:sSubPr>
                              <m:ctrlPr>
                                <a:rPr lang="en-US" altLang="ja-JP" sz="3400" i="1">
                                  <a:latin typeface="Cambria Math" charset="0"/>
                                </a:rPr>
                              </m:ctrlPr>
                            </m:sSubPr>
                            <m:e>
                              <m:r>
                                <a:rPr lang="en-US" altLang="ja-JP" sz="3400" b="0" i="1" smtClean="0">
                                  <a:latin typeface="Cambria Math" charset="0"/>
                                </a:rPr>
                                <m:t>𝑑</m:t>
                              </m:r>
                              <m:acc>
                                <m:accPr>
                                  <m:chr m:val="̂"/>
                                  <m:ctrlPr>
                                    <a:rPr lang="en-US" altLang="ja-JP" sz="3400" i="1">
                                      <a:latin typeface="Cambria Math" charset="0"/>
                                    </a:rPr>
                                  </m:ctrlPr>
                                </m:accPr>
                                <m:e>
                                  <m:r>
                                    <a:rPr lang="en-US" altLang="ja-JP" sz="3400" i="1">
                                      <a:latin typeface="Cambria Math" charset="0"/>
                                    </a:rPr>
                                    <m:t>𝜃</m:t>
                                  </m:r>
                                </m:e>
                              </m:acc>
                            </m:e>
                            <m:sub>
                              <m:r>
                                <a:rPr lang="en-US" altLang="ja-JP" sz="3400" i="1">
                                  <a:latin typeface="Cambria Math" charset="0"/>
                                </a:rPr>
                                <m:t>𝜖</m:t>
                              </m:r>
                              <m:r>
                                <a:rPr lang="en-US" altLang="ja-JP" sz="3400" i="1">
                                  <a:latin typeface="Cambria Math" charset="0"/>
                                </a:rPr>
                                <m:t>, </m:t>
                              </m:r>
                              <m:r>
                                <a:rPr lang="en-US" altLang="ja-JP" sz="3400" i="1">
                                  <a:latin typeface="Cambria Math" charset="0"/>
                                </a:rPr>
                                <m:t>𝑧</m:t>
                              </m:r>
                            </m:sub>
                          </m:sSub>
                        </m:num>
                        <m:den>
                          <m:r>
                            <a:rPr lang="en-US" altLang="ja-JP" sz="3400" b="0" i="1" smtClean="0">
                              <a:latin typeface="Cambria Math" charset="0"/>
                            </a:rPr>
                            <m:t>𝑑</m:t>
                          </m:r>
                          <m:r>
                            <a:rPr lang="en-US" altLang="ja-JP" sz="3400" b="0" i="1" smtClean="0">
                              <a:latin typeface="Cambria Math" charset="0"/>
                            </a:rPr>
                            <m:t>𝜖</m:t>
                          </m:r>
                        </m:den>
                      </m:f>
                      <m:sSub>
                        <m:sSubPr>
                          <m:ctrlPr>
                            <a:rPr lang="en-US" altLang="ja-JP" sz="3400" b="0" i="1" smtClean="0">
                              <a:latin typeface="Cambria Math" charset="0"/>
                            </a:rPr>
                          </m:ctrlPr>
                        </m:sSubPr>
                        <m:e>
                          <m:d>
                            <m:dPr>
                              <m:begChr m:val=""/>
                              <m:endChr m:val="|"/>
                              <m:ctrlPr>
                                <a:rPr lang="en-US" altLang="ja-JP" sz="3400" b="0" i="1" smtClean="0">
                                  <a:latin typeface="Cambria Math" charset="0"/>
                                </a:rPr>
                              </m:ctrlPr>
                            </m:dPr>
                            <m:e>
                              <m:r>
                                <a:rPr lang="en-US" altLang="ja-JP" sz="3400" b="0" i="1" smtClean="0">
                                  <a:latin typeface="Cambria Math" charset="0"/>
                                </a:rPr>
                                <m:t>​</m:t>
                              </m:r>
                            </m:e>
                          </m:d>
                        </m:e>
                        <m:sub>
                          <m:r>
                            <a:rPr lang="en-US" altLang="ja-JP" sz="3400" b="0" i="1" smtClean="0">
                              <a:latin typeface="Cambria Math" charset="0"/>
                            </a:rPr>
                            <m:t>𝜖</m:t>
                          </m:r>
                          <m:r>
                            <a:rPr lang="en-US" altLang="ja-JP" sz="3400" b="0" i="1" smtClean="0">
                              <a:latin typeface="Cambria Math" charset="0"/>
                            </a:rPr>
                            <m:t>=0</m:t>
                          </m:r>
                        </m:sub>
                      </m:sSub>
                      <m:r>
                        <a:rPr lang="en-US" altLang="ja-JP" sz="3400" b="0" i="1" smtClean="0">
                          <a:latin typeface="Cambria Math" charset="0"/>
                        </a:rPr>
                        <m:t>=−</m:t>
                      </m:r>
                      <m:sSubSup>
                        <m:sSubSupPr>
                          <m:ctrlPr>
                            <a:rPr lang="en-US" altLang="ja-JP" sz="3400" b="0" i="1" smtClean="0">
                              <a:latin typeface="Cambria Math" charset="0"/>
                            </a:rPr>
                          </m:ctrlPr>
                        </m:sSubSupPr>
                        <m:e>
                          <m:r>
                            <a:rPr lang="en-US" altLang="ja-JP" sz="3400" b="0" i="1" smtClean="0">
                              <a:latin typeface="Cambria Math" charset="0"/>
                            </a:rPr>
                            <m:t>𝐻</m:t>
                          </m:r>
                        </m:e>
                        <m:sub>
                          <m:acc>
                            <m:accPr>
                              <m:chr m:val="̂"/>
                              <m:ctrlPr>
                                <a:rPr lang="en-US" altLang="ja-JP" sz="3400" i="1">
                                  <a:latin typeface="Cambria Math" charset="0"/>
                                </a:rPr>
                              </m:ctrlPr>
                            </m:accPr>
                            <m:e>
                              <m:r>
                                <a:rPr lang="en-US" altLang="ja-JP" sz="3400" i="1">
                                  <a:latin typeface="Cambria Math" charset="0"/>
                                </a:rPr>
                                <m:t>𝜃</m:t>
                              </m:r>
                            </m:e>
                          </m:acc>
                        </m:sub>
                        <m:sup>
                          <m:r>
                            <a:rPr lang="en-US" altLang="ja-JP" sz="3400" b="0" i="1" smtClean="0">
                              <a:latin typeface="Cambria Math" charset="0"/>
                            </a:rPr>
                            <m:t>−1</m:t>
                          </m:r>
                        </m:sup>
                      </m:sSubSup>
                      <m:sSub>
                        <m:sSubPr>
                          <m:ctrlPr>
                            <a:rPr lang="en-US" altLang="ja-JP" sz="3400" b="0" i="1" smtClean="0">
                              <a:latin typeface="Cambria Math" charset="0"/>
                            </a:rPr>
                          </m:ctrlPr>
                        </m:sSubPr>
                        <m:e>
                          <m:r>
                            <a:rPr lang="en-US" altLang="ja-JP" sz="3400" b="0" i="0" smtClean="0">
                              <a:latin typeface="Cambria Math" charset="0"/>
                            </a:rPr>
                            <m:t> </m:t>
                          </m:r>
                          <m:r>
                            <a:rPr lang="en-US" altLang="ja-JP" sz="3400" b="0" i="0" smtClean="0">
                              <a:latin typeface="Cambria Math" charset="0"/>
                            </a:rPr>
                            <m:t>𝛻</m:t>
                          </m:r>
                        </m:e>
                        <m:sub>
                          <m:r>
                            <a:rPr lang="en-US" altLang="ja-JP" sz="3400" b="0" i="1" smtClean="0">
                              <a:latin typeface="Cambria Math" charset="0"/>
                            </a:rPr>
                            <m:t>𝜃</m:t>
                          </m:r>
                        </m:sub>
                      </m:sSub>
                      <m:r>
                        <a:rPr lang="en-US" altLang="ja-JP" sz="3400" b="0" i="1" smtClean="0">
                          <a:latin typeface="Cambria Math" charset="0"/>
                        </a:rPr>
                        <m:t>𝐿</m:t>
                      </m:r>
                      <m:d>
                        <m:dPr>
                          <m:ctrlPr>
                            <a:rPr lang="en-US" altLang="ja-JP" sz="3400" b="0" i="1" smtClean="0">
                              <a:latin typeface="Cambria Math" charset="0"/>
                            </a:rPr>
                          </m:ctrlPr>
                        </m:dPr>
                        <m:e>
                          <m:r>
                            <a:rPr lang="en-US" altLang="ja-JP" sz="3400" b="0" i="1" smtClean="0">
                              <a:latin typeface="Cambria Math" charset="0"/>
                            </a:rPr>
                            <m:t>𝑧</m:t>
                          </m:r>
                          <m:r>
                            <a:rPr lang="en-US" altLang="ja-JP" sz="3400" b="0" i="1" smtClean="0">
                              <a:latin typeface="Cambria Math" charset="0"/>
                            </a:rPr>
                            <m:t>,</m:t>
                          </m:r>
                          <m:acc>
                            <m:accPr>
                              <m:chr m:val="̂"/>
                              <m:ctrlPr>
                                <a:rPr lang="en-US" altLang="ja-JP" sz="3400" b="0" i="1" smtClean="0">
                                  <a:latin typeface="Cambria Math" charset="0"/>
                                </a:rPr>
                              </m:ctrlPr>
                            </m:accPr>
                            <m:e>
                              <m:r>
                                <a:rPr lang="en-US" altLang="ja-JP" sz="3400" b="0" i="1" smtClean="0">
                                  <a:latin typeface="Cambria Math" charset="0"/>
                                </a:rPr>
                                <m:t>𝜃</m:t>
                              </m:r>
                            </m:e>
                          </m:acc>
                        </m:e>
                      </m:d>
                      <m:r>
                        <a:rPr lang="en-US" altLang="ja-JP" sz="3400" b="0" i="1" smtClean="0">
                          <a:latin typeface="Cambria Math" charset="0"/>
                        </a:rPr>
                        <m:t>      </m:t>
                      </m:r>
                    </m:oMath>
                  </m:oMathPara>
                </a14:m>
                <a:endParaRPr lang="en-US" altLang="ja-JP" sz="3400" dirty="0" smtClean="0"/>
              </a:p>
              <a:p>
                <a:pPr marL="108000" indent="0">
                  <a:buNone/>
                </a:pPr>
                <a14:m>
                  <m:oMathPara xmlns:m="http://schemas.openxmlformats.org/officeDocument/2006/math">
                    <m:oMathParaPr>
                      <m:jc m:val="centerGroup"/>
                    </m:oMathParaPr>
                    <m:oMath xmlns:m="http://schemas.openxmlformats.org/officeDocument/2006/math">
                      <m:sSub>
                        <m:sSubPr>
                          <m:ctrlPr>
                            <a:rPr lang="en-US" altLang="ja-JP" sz="3400" b="0" i="1" smtClean="0">
                              <a:latin typeface="Cambria Math" charset="0"/>
                            </a:rPr>
                          </m:ctrlPr>
                        </m:sSubPr>
                        <m:e>
                          <m:r>
                            <a:rPr lang="en-US" altLang="ja-JP" sz="3400" b="0" i="1" smtClean="0">
                              <a:latin typeface="Cambria Math" charset="0"/>
                            </a:rPr>
                            <m:t>𝐻</m:t>
                          </m:r>
                        </m:e>
                        <m:sub>
                          <m:acc>
                            <m:accPr>
                              <m:chr m:val="̂"/>
                              <m:ctrlPr>
                                <a:rPr lang="en-US" altLang="ja-JP" sz="3400" b="0" i="1" smtClean="0">
                                  <a:latin typeface="Cambria Math" charset="0"/>
                                </a:rPr>
                              </m:ctrlPr>
                            </m:accPr>
                            <m:e>
                              <m:r>
                                <a:rPr lang="en-US" altLang="ja-JP" sz="3400" b="0" i="1" smtClean="0">
                                  <a:latin typeface="Cambria Math" charset="0"/>
                                </a:rPr>
                                <m:t>𝜃</m:t>
                              </m:r>
                            </m:e>
                          </m:acc>
                        </m:sub>
                      </m:sSub>
                      <m:r>
                        <a:rPr lang="en-US" altLang="ja-JP" sz="3400" b="0" i="1" smtClean="0">
                          <a:latin typeface="Cambria Math" charset="0"/>
                          <a:ea typeface="Cambria Math" charset="0"/>
                          <a:cs typeface="Cambria Math" charset="0"/>
                        </a:rPr>
                        <m:t>≡</m:t>
                      </m:r>
                      <m:f>
                        <m:fPr>
                          <m:ctrlPr>
                            <a:rPr lang="en-US" altLang="ja-JP" sz="3400" b="0" i="1" smtClean="0">
                              <a:latin typeface="Cambria Math" charset="0"/>
                              <a:ea typeface="Cambria Math" charset="0"/>
                              <a:cs typeface="Cambria Math" charset="0"/>
                            </a:rPr>
                          </m:ctrlPr>
                        </m:fPr>
                        <m:num>
                          <m:r>
                            <a:rPr lang="en-US" altLang="ja-JP" sz="3400" b="0" i="0" smtClean="0">
                              <a:latin typeface="Cambria Math" charset="0"/>
                              <a:ea typeface="Cambria Math" charset="0"/>
                              <a:cs typeface="Cambria Math" charset="0"/>
                            </a:rPr>
                            <m:t>1</m:t>
                          </m:r>
                        </m:num>
                        <m:den>
                          <m:r>
                            <m:rPr>
                              <m:sty m:val="p"/>
                            </m:rPr>
                            <a:rPr lang="en-US" altLang="ja-JP" sz="3400" b="0" i="0" smtClean="0">
                              <a:latin typeface="Cambria Math" charset="0"/>
                              <a:ea typeface="Cambria Math" charset="0"/>
                              <a:cs typeface="Cambria Math" charset="0"/>
                            </a:rPr>
                            <m:t>n</m:t>
                          </m:r>
                        </m:den>
                      </m:f>
                      <m:r>
                        <a:rPr lang="en-US" altLang="ja-JP" sz="3400" b="0" i="0" smtClean="0">
                          <a:latin typeface="Cambria Math" charset="0"/>
                          <a:ea typeface="Cambria Math" charset="0"/>
                          <a:cs typeface="Cambria Math" charset="0"/>
                        </a:rPr>
                        <m:t> </m:t>
                      </m:r>
                      <m:nary>
                        <m:naryPr>
                          <m:chr m:val="∑"/>
                          <m:ctrlPr>
                            <a:rPr lang="is-IS" altLang="ja-JP" sz="3400" b="0" i="1" smtClean="0">
                              <a:latin typeface="Cambria Math" charset="0"/>
                              <a:ea typeface="Cambria Math" charset="0"/>
                              <a:cs typeface="Cambria Math" charset="0"/>
                            </a:rPr>
                          </m:ctrlPr>
                        </m:naryPr>
                        <m:sub>
                          <m:r>
                            <m:rPr>
                              <m:brk m:alnAt="23"/>
                            </m:rPr>
                            <a:rPr lang="en-US" altLang="ja-JP" sz="3400" b="0" i="1" smtClean="0">
                              <a:latin typeface="Cambria Math" charset="0"/>
                              <a:ea typeface="Cambria Math" charset="0"/>
                              <a:cs typeface="Cambria Math" charset="0"/>
                            </a:rPr>
                            <m:t>𝑖</m:t>
                          </m:r>
                          <m:r>
                            <a:rPr lang="en-US" altLang="ja-JP" sz="3400" b="0" i="1" smtClean="0">
                              <a:latin typeface="Cambria Math" charset="0"/>
                              <a:ea typeface="Cambria Math" charset="0"/>
                              <a:cs typeface="Cambria Math" charset="0"/>
                            </a:rPr>
                            <m:t>=1</m:t>
                          </m:r>
                        </m:sub>
                        <m:sup>
                          <m:r>
                            <a:rPr lang="en-US" altLang="ja-JP" sz="3400" b="0" i="1" smtClean="0">
                              <a:latin typeface="Cambria Math" charset="0"/>
                              <a:ea typeface="Cambria Math" charset="0"/>
                              <a:cs typeface="Cambria Math" charset="0"/>
                            </a:rPr>
                            <m:t>𝑛</m:t>
                          </m:r>
                        </m:sup>
                        <m:e>
                          <m:sSubSup>
                            <m:sSubSupPr>
                              <m:ctrlPr>
                                <a:rPr lang="en-US" altLang="ja-JP" sz="3400" b="0" i="1" smtClean="0">
                                  <a:latin typeface="Cambria Math" charset="0"/>
                                  <a:ea typeface="Cambria Math" charset="0"/>
                                  <a:cs typeface="Cambria Math" charset="0"/>
                                </a:rPr>
                              </m:ctrlPr>
                            </m:sSubSupPr>
                            <m:e>
                              <m:r>
                                <a:rPr lang="en-US" altLang="ja-JP" sz="3400" b="0" i="0" smtClean="0">
                                  <a:latin typeface="Cambria Math" charset="0"/>
                                  <a:ea typeface="Cambria Math" charset="0"/>
                                  <a:cs typeface="Cambria Math" charset="0"/>
                                </a:rPr>
                                <m:t>𝛻</m:t>
                              </m:r>
                            </m:e>
                            <m:sub>
                              <m:r>
                                <a:rPr lang="en-US" altLang="ja-JP" sz="3400" b="0" i="1" smtClean="0">
                                  <a:latin typeface="Cambria Math" charset="0"/>
                                  <a:ea typeface="Cambria Math" charset="0"/>
                                  <a:cs typeface="Cambria Math" charset="0"/>
                                </a:rPr>
                                <m:t>𝜃</m:t>
                              </m:r>
                            </m:sub>
                            <m:sup>
                              <m:r>
                                <a:rPr lang="en-US" altLang="ja-JP" sz="3400" b="0" i="1" smtClean="0">
                                  <a:latin typeface="Cambria Math" charset="0"/>
                                  <a:ea typeface="Cambria Math" charset="0"/>
                                  <a:cs typeface="Cambria Math" charset="0"/>
                                </a:rPr>
                                <m:t>2</m:t>
                              </m:r>
                            </m:sup>
                          </m:sSubSup>
                          <m:r>
                            <a:rPr lang="en-US" altLang="ja-JP" sz="3400" b="0" i="1" smtClean="0">
                              <a:latin typeface="Cambria Math" charset="0"/>
                              <a:ea typeface="Cambria Math" charset="0"/>
                              <a:cs typeface="Cambria Math" charset="0"/>
                            </a:rPr>
                            <m:t> </m:t>
                          </m:r>
                          <m:r>
                            <a:rPr lang="en-US" altLang="ja-JP" sz="3400" b="0" i="1" smtClean="0">
                              <a:latin typeface="Cambria Math" charset="0"/>
                              <a:ea typeface="Cambria Math" charset="0"/>
                              <a:cs typeface="Cambria Math" charset="0"/>
                            </a:rPr>
                            <m:t>𝐿</m:t>
                          </m:r>
                          <m:r>
                            <a:rPr lang="en-US" altLang="ja-JP" sz="3400" b="0" i="1" smtClean="0">
                              <a:latin typeface="Cambria Math" charset="0"/>
                              <a:ea typeface="Cambria Math" charset="0"/>
                              <a:cs typeface="Cambria Math" charset="0"/>
                            </a:rPr>
                            <m:t>(</m:t>
                          </m:r>
                          <m:sSub>
                            <m:sSubPr>
                              <m:ctrlPr>
                                <a:rPr lang="en-US" altLang="ja-JP" sz="3400" b="0" i="1" smtClean="0">
                                  <a:latin typeface="Cambria Math" charset="0"/>
                                  <a:ea typeface="Cambria Math" charset="0"/>
                                  <a:cs typeface="Cambria Math" charset="0"/>
                                </a:rPr>
                              </m:ctrlPr>
                            </m:sSubPr>
                            <m:e>
                              <m:r>
                                <a:rPr lang="en-US" altLang="ja-JP" sz="3400" b="0" i="1" smtClean="0">
                                  <a:latin typeface="Cambria Math" charset="0"/>
                                  <a:ea typeface="Cambria Math" charset="0"/>
                                  <a:cs typeface="Cambria Math" charset="0"/>
                                </a:rPr>
                                <m:t>𝑧</m:t>
                              </m:r>
                            </m:e>
                            <m:sub>
                              <m:r>
                                <a:rPr lang="en-US" altLang="ja-JP" sz="3400" b="0" i="1" smtClean="0">
                                  <a:latin typeface="Cambria Math" charset="0"/>
                                  <a:ea typeface="Cambria Math" charset="0"/>
                                  <a:cs typeface="Cambria Math" charset="0"/>
                                </a:rPr>
                                <m:t>𝑖</m:t>
                              </m:r>
                            </m:sub>
                          </m:sSub>
                          <m:r>
                            <a:rPr lang="en-US" altLang="ja-JP" sz="3400" b="0" i="1" smtClean="0">
                              <a:latin typeface="Cambria Math" charset="0"/>
                              <a:ea typeface="Cambria Math" charset="0"/>
                              <a:cs typeface="Cambria Math" charset="0"/>
                            </a:rPr>
                            <m:t>, </m:t>
                          </m:r>
                          <m:acc>
                            <m:accPr>
                              <m:chr m:val="̂"/>
                              <m:ctrlPr>
                                <a:rPr lang="en-US" altLang="ja-JP" sz="3400" b="0" i="1" smtClean="0">
                                  <a:latin typeface="Cambria Math" charset="0"/>
                                  <a:ea typeface="Cambria Math" charset="0"/>
                                  <a:cs typeface="Cambria Math" charset="0"/>
                                </a:rPr>
                              </m:ctrlPr>
                            </m:accPr>
                            <m:e>
                              <m:r>
                                <a:rPr lang="en-US" altLang="ja-JP" sz="3400" b="0" i="1" smtClean="0">
                                  <a:latin typeface="Cambria Math" charset="0"/>
                                  <a:ea typeface="Cambria Math" charset="0"/>
                                  <a:cs typeface="Cambria Math" charset="0"/>
                                </a:rPr>
                                <m:t>𝜃</m:t>
                              </m:r>
                            </m:e>
                          </m:acc>
                          <m:r>
                            <a:rPr lang="en-US" altLang="ja-JP" sz="3400" b="0" i="1" smtClean="0">
                              <a:latin typeface="Cambria Math" charset="0"/>
                              <a:ea typeface="Cambria Math" charset="0"/>
                              <a:cs typeface="Cambria Math" charset="0"/>
                            </a:rPr>
                            <m:t>)</m:t>
                          </m:r>
                        </m:e>
                      </m:nary>
                    </m:oMath>
                  </m:oMathPara>
                </a14:m>
                <a:endParaRPr lang="en-US" altLang="ja-JP" sz="3600" dirty="0" smtClean="0"/>
              </a:p>
              <a:p>
                <a:pPr marL="108000" indent="0">
                  <a:buNone/>
                </a:pPr>
                <a:r>
                  <a:rPr lang="ja-JP" altLang="en-US" sz="3200" dirty="0" smtClean="0"/>
                  <a:t>＊</a:t>
                </a:r>
                <a:r>
                  <a:rPr lang="en-US" altLang="ja-JP" sz="3200" dirty="0" smtClean="0"/>
                  <a:t> </a:t>
                </a:r>
                <a:r>
                  <a:rPr lang="ja-JP" altLang="en-US" sz="3200" dirty="0" smtClean="0"/>
                  <a:t>つまり、</a:t>
                </a:r>
                <a14:m>
                  <m:oMath xmlns:m="http://schemas.openxmlformats.org/officeDocument/2006/math">
                    <m:sSub>
                      <m:sSubPr>
                        <m:ctrlPr>
                          <a:rPr lang="en-US" altLang="ja-JP" sz="3200" i="1">
                            <a:latin typeface="Cambria Math" charset="0"/>
                          </a:rPr>
                        </m:ctrlPr>
                      </m:sSubPr>
                      <m:e>
                        <m:r>
                          <a:rPr lang="en-US" altLang="ja-JP" sz="3200" i="1">
                            <a:latin typeface="Cambria Math" charset="0"/>
                          </a:rPr>
                          <m:t>𝐼</m:t>
                        </m:r>
                      </m:e>
                      <m:sub>
                        <m:r>
                          <a:rPr lang="en-US" altLang="ja-JP" sz="3200" i="1">
                            <a:latin typeface="Cambria Math" charset="0"/>
                          </a:rPr>
                          <m:t>𝑢𝑝</m:t>
                        </m:r>
                        <m:r>
                          <a:rPr lang="en-US" altLang="ja-JP" sz="3200" i="1">
                            <a:latin typeface="Cambria Math" charset="0"/>
                          </a:rPr>
                          <m:t>,</m:t>
                        </m:r>
                        <m:r>
                          <a:rPr lang="en-US" altLang="ja-JP" sz="3200" i="1">
                            <a:latin typeface="Cambria Math" charset="0"/>
                          </a:rPr>
                          <m:t>𝑝𝑎𝑟𝑎𝑚𝑠</m:t>
                        </m:r>
                      </m:sub>
                    </m:sSub>
                    <m:r>
                      <a:rPr lang="en-US" altLang="ja-JP" sz="3200" i="1">
                        <a:latin typeface="Cambria Math" charset="0"/>
                      </a:rPr>
                      <m:t>(</m:t>
                    </m:r>
                    <m:r>
                      <a:rPr lang="en-US" altLang="ja-JP" sz="3200" i="1">
                        <a:latin typeface="Cambria Math" charset="0"/>
                      </a:rPr>
                      <m:t>𝑧</m:t>
                    </m:r>
                    <m:r>
                      <a:rPr lang="en-US" altLang="ja-JP" sz="3200" i="1">
                        <a:latin typeface="Cambria Math" charset="0"/>
                      </a:rPr>
                      <m:t>)</m:t>
                    </m:r>
                  </m:oMath>
                </a14:m>
                <a:r>
                  <a:rPr lang="ja-JP" altLang="en-US" sz="3200" dirty="0" smtClean="0"/>
                  <a:t>は、微小な</a:t>
                </a:r>
                <a14:m>
                  <m:oMath xmlns:m="http://schemas.openxmlformats.org/officeDocument/2006/math">
                    <m:r>
                      <a:rPr lang="en-US" altLang="ja-JP" sz="3200" b="0" i="1" smtClean="0">
                        <a:latin typeface="Cambria Math" charset="0"/>
                      </a:rPr>
                      <m:t>𝜖</m:t>
                    </m:r>
                    <m:r>
                      <a:rPr lang="ja-JP" altLang="en-US" sz="3200" b="0" i="1" smtClean="0">
                        <a:latin typeface="Cambria Math" charset="0"/>
                      </a:rPr>
                      <m:t>に対するパラメータの変化量を表す</m:t>
                    </m:r>
                  </m:oMath>
                </a14:m>
                <a:r>
                  <a:rPr lang="ja-JP" altLang="en-US" sz="3200" dirty="0" smtClean="0"/>
                  <a:t>　</a:t>
                </a:r>
                <a:endParaRPr lang="en-US" altLang="ja-JP" sz="3200" dirty="0" smtClean="0"/>
              </a:p>
              <a:p>
                <a:pPr marL="108000" indent="0">
                  <a:buNone/>
                </a:pPr>
                <a:r>
                  <a:rPr lang="ja-JP" altLang="en-US" sz="3200" dirty="0" smtClean="0"/>
                  <a:t>また、</a:t>
                </a:r>
                <a14:m>
                  <m:oMath xmlns:m="http://schemas.openxmlformats.org/officeDocument/2006/math">
                    <m:acc>
                      <m:accPr>
                        <m:chr m:val="̂"/>
                        <m:ctrlPr>
                          <a:rPr lang="en-US" altLang="ja-JP" sz="3200" i="1">
                            <a:latin typeface="Cambria Math" charset="0"/>
                            <a:ea typeface="Cambria Math" charset="0"/>
                            <a:cs typeface="Cambria Math" charset="0"/>
                          </a:rPr>
                        </m:ctrlPr>
                      </m:accPr>
                      <m:e>
                        <m:r>
                          <a:rPr lang="en-US" altLang="ja-JP" sz="3200" i="1">
                            <a:latin typeface="Cambria Math" charset="0"/>
                            <a:ea typeface="Cambria Math" charset="0"/>
                            <a:cs typeface="Cambria Math" charset="0"/>
                          </a:rPr>
                          <m:t>𝜃</m:t>
                        </m:r>
                      </m:e>
                    </m:acc>
                  </m:oMath>
                </a14:m>
                <a:r>
                  <a:rPr lang="ja-JP" altLang="en-US" sz="3200" dirty="0" smtClean="0"/>
                  <a:t>は損失を最小にするものと仮定してるのでヘッシアン</a:t>
                </a:r>
                <a14:m>
                  <m:oMath xmlns:m="http://schemas.openxmlformats.org/officeDocument/2006/math">
                    <m:sSub>
                      <m:sSubPr>
                        <m:ctrlPr>
                          <a:rPr lang="en-US" altLang="ja-JP" sz="3200" i="1">
                            <a:latin typeface="Cambria Math" charset="0"/>
                          </a:rPr>
                        </m:ctrlPr>
                      </m:sSubPr>
                      <m:e>
                        <m:r>
                          <a:rPr lang="en-US" altLang="ja-JP" sz="3200" i="1">
                            <a:latin typeface="Cambria Math" charset="0"/>
                          </a:rPr>
                          <m:t>𝐻</m:t>
                        </m:r>
                      </m:e>
                      <m:sub>
                        <m:acc>
                          <m:accPr>
                            <m:chr m:val="̂"/>
                            <m:ctrlPr>
                              <a:rPr lang="en-US" altLang="ja-JP" sz="3200" i="1">
                                <a:latin typeface="Cambria Math" charset="0"/>
                              </a:rPr>
                            </m:ctrlPr>
                          </m:accPr>
                          <m:e>
                            <m:r>
                              <a:rPr lang="en-US" altLang="ja-JP" sz="3200" i="1">
                                <a:latin typeface="Cambria Math" charset="0"/>
                              </a:rPr>
                              <m:t>𝜃</m:t>
                            </m:r>
                          </m:e>
                        </m:acc>
                      </m:sub>
                    </m:sSub>
                  </m:oMath>
                </a14:m>
                <a:r>
                  <a:rPr lang="ja-JP" altLang="en-US" sz="3200" dirty="0" smtClean="0"/>
                  <a:t>は正定値</a:t>
                </a:r>
                <a:r>
                  <a:rPr lang="en-US" altLang="ja-JP" sz="3200" dirty="0" smtClean="0"/>
                  <a:t> -&gt; </a:t>
                </a:r>
                <a:r>
                  <a:rPr lang="ja-JP" altLang="en-US" sz="3200" dirty="0" smtClean="0"/>
                  <a:t>逆行列が存在</a:t>
                </a:r>
              </a:p>
              <a:p>
                <a:pPr marL="108000" indent="0">
                  <a:buNone/>
                </a:pPr>
                <a:endParaRPr lang="en-US" altLang="ja-JP" sz="3200" dirty="0" smtClean="0"/>
              </a:p>
              <a:p>
                <a:pPr marL="108000" indent="0">
                  <a:buNone/>
                </a:pPr>
                <a:endParaRPr lang="en-US" altLang="ja-JP" sz="3600" dirty="0" smtClean="0"/>
              </a:p>
              <a:p>
                <a:pPr marL="108000" indent="0">
                  <a:buNone/>
                </a:pPr>
                <a:endParaRPr lang="en-US" altLang="ja-JP" sz="3600" dirty="0" smtClean="0"/>
              </a:p>
              <a:p>
                <a:pPr marL="108000" indent="0">
                  <a:buNone/>
                </a:pPr>
                <a:endParaRPr lang="ja-JP" altLang="en-US" sz="3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914" y="1197980"/>
                <a:ext cx="10184815" cy="5364185"/>
              </a:xfrm>
              <a:blipFill rotWithShape="0">
                <a:blip r:embed="rId2"/>
                <a:stretch>
                  <a:fillRect l="-419" t="-796"/>
                </a:stretch>
              </a:blipFill>
            </p:spPr>
            <p:txBody>
              <a:bodyPr/>
              <a:lstStyle/>
              <a:p>
                <a:r>
                  <a:rPr lang="ja-JP" altLang="en-US">
                    <a:noFill/>
                  </a:rPr>
                  <a:t> </a:t>
                </a:r>
              </a:p>
            </p:txBody>
          </p:sp>
        </mc:Fallback>
      </mc:AlternateContent>
      <p:sp>
        <p:nvSpPr>
          <p:cNvPr id="4" name="TextBox 3"/>
          <p:cNvSpPr txBox="1"/>
          <p:nvPr/>
        </p:nvSpPr>
        <p:spPr>
          <a:xfrm>
            <a:off x="8748617" y="3556906"/>
            <a:ext cx="3265638" cy="646331"/>
          </a:xfrm>
          <a:prstGeom prst="rect">
            <a:avLst/>
          </a:prstGeom>
          <a:noFill/>
        </p:spPr>
        <p:txBody>
          <a:bodyPr wrap="none" rtlCol="0">
            <a:spAutoFit/>
          </a:bodyPr>
          <a:lstStyle/>
          <a:p>
            <a:r>
              <a:rPr kumimoji="1" lang="ja-JP" altLang="en-US" dirty="0" smtClean="0">
                <a:solidFill>
                  <a:schemeClr val="tx1">
                    <a:lumMod val="75000"/>
                    <a:lumOff val="25000"/>
                  </a:schemeClr>
                </a:solidFill>
              </a:rPr>
              <a:t>特定のデータの重みを</a:t>
            </a:r>
            <a:r>
              <a:rPr kumimoji="1" lang="en-US" altLang="ja-JP" dirty="0" err="1" smtClean="0">
                <a:solidFill>
                  <a:schemeClr val="tx1">
                    <a:lumMod val="75000"/>
                    <a:lumOff val="25000"/>
                  </a:schemeClr>
                </a:solidFill>
              </a:rPr>
              <a:t>upweight</a:t>
            </a:r>
            <a:r>
              <a:rPr kumimoji="1" lang="ja-JP" altLang="en-US" dirty="0" smtClean="0">
                <a:solidFill>
                  <a:schemeClr val="tx1">
                    <a:lumMod val="75000"/>
                    <a:lumOff val="25000"/>
                  </a:schemeClr>
                </a:solidFill>
              </a:rPr>
              <a:t/>
            </a:r>
            <a:br>
              <a:rPr kumimoji="1" lang="ja-JP" altLang="en-US" dirty="0" smtClean="0">
                <a:solidFill>
                  <a:schemeClr val="tx1">
                    <a:lumMod val="75000"/>
                    <a:lumOff val="25000"/>
                  </a:schemeClr>
                </a:solidFill>
              </a:rPr>
            </a:br>
            <a:r>
              <a:rPr kumimoji="1" lang="ja-JP" altLang="en-US" dirty="0" smtClean="0">
                <a:solidFill>
                  <a:schemeClr val="tx1">
                    <a:lumMod val="75000"/>
                    <a:lumOff val="25000"/>
                  </a:schemeClr>
                </a:solidFill>
              </a:rPr>
              <a:t>した時の</a:t>
            </a:r>
            <a:r>
              <a:rPr kumimoji="1" lang="en-US" altLang="ja-JP" dirty="0" smtClean="0">
                <a:solidFill>
                  <a:schemeClr val="tx1">
                    <a:lumMod val="75000"/>
                    <a:lumOff val="25000"/>
                  </a:schemeClr>
                </a:solidFill>
              </a:rPr>
              <a:t>parameters</a:t>
            </a:r>
            <a:r>
              <a:rPr kumimoji="1" lang="ja-JP" altLang="en-US" dirty="0" smtClean="0">
                <a:solidFill>
                  <a:schemeClr val="tx1">
                    <a:lumMod val="75000"/>
                    <a:lumOff val="25000"/>
                  </a:schemeClr>
                </a:solidFill>
              </a:rPr>
              <a:t>の影響関数</a:t>
            </a:r>
            <a:endParaRPr kumimoji="1" lang="ja-JP" altLang="en-US" dirty="0">
              <a:solidFill>
                <a:schemeClr val="tx1">
                  <a:lumMod val="75000"/>
                  <a:lumOff val="25000"/>
                </a:schemeClr>
              </a:solidFill>
            </a:endParaRPr>
          </a:p>
        </p:txBody>
      </p:sp>
      <p:sp>
        <p:nvSpPr>
          <p:cNvPr id="5" name="TextBox 4"/>
          <p:cNvSpPr txBox="1"/>
          <p:nvPr/>
        </p:nvSpPr>
        <p:spPr>
          <a:xfrm>
            <a:off x="8748617" y="4643717"/>
            <a:ext cx="2597506" cy="369332"/>
          </a:xfrm>
          <a:prstGeom prst="rect">
            <a:avLst/>
          </a:prstGeom>
          <a:noFill/>
        </p:spPr>
        <p:txBody>
          <a:bodyPr wrap="none" rtlCol="0">
            <a:spAutoFit/>
          </a:bodyPr>
          <a:lstStyle/>
          <a:p>
            <a:r>
              <a:rPr kumimoji="1" lang="en-US" altLang="ja-JP" dirty="0" smtClean="0"/>
              <a:t>Training loss</a:t>
            </a:r>
            <a:r>
              <a:rPr kumimoji="1" lang="ja-JP" altLang="en-US" dirty="0" smtClean="0"/>
              <a:t>のヘッシアン</a:t>
            </a:r>
            <a:endParaRPr kumimoji="1" lang="ja-JP" altLang="en-US" dirty="0"/>
          </a:p>
        </p:txBody>
      </p:sp>
    </p:spTree>
    <p:extLst>
      <p:ext uri="{BB962C8B-B14F-4D97-AF65-F5344CB8AC3E}">
        <p14:creationId xmlns:p14="http://schemas.microsoft.com/office/powerpoint/2010/main" val="16598617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影響関数</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108000" indent="0">
                  <a:buNone/>
                </a:pPr>
                <a14:m>
                  <m:oMath xmlns:m="http://schemas.openxmlformats.org/officeDocument/2006/math">
                    <m:r>
                      <a:rPr lang="en-US" altLang="ja-JP" sz="2000" i="1" smtClean="0">
                        <a:latin typeface="Cambria Math" charset="0"/>
                      </a:rPr>
                      <m:t>𝜖</m:t>
                    </m:r>
                    <m:r>
                      <a:rPr lang="en-US" altLang="ja-JP" sz="2000" b="0" i="1" smtClean="0">
                        <a:latin typeface="Cambria Math" charset="0"/>
                      </a:rPr>
                      <m:t>=−</m:t>
                    </m:r>
                    <m:f>
                      <m:fPr>
                        <m:ctrlPr>
                          <a:rPr lang="en-US" altLang="ja-JP" sz="2000" b="0" i="1" smtClean="0">
                            <a:latin typeface="Cambria Math" charset="0"/>
                          </a:rPr>
                        </m:ctrlPr>
                      </m:fPr>
                      <m:num>
                        <m:r>
                          <a:rPr lang="en-US" altLang="ja-JP" sz="2000" b="0" i="1" smtClean="0">
                            <a:latin typeface="Cambria Math" charset="0"/>
                          </a:rPr>
                          <m:t>1</m:t>
                        </m:r>
                      </m:num>
                      <m:den>
                        <m:r>
                          <a:rPr lang="en-US" altLang="ja-JP" sz="2000" b="0" i="1" smtClean="0">
                            <a:latin typeface="Cambria Math" charset="0"/>
                          </a:rPr>
                          <m:t>𝑛</m:t>
                        </m:r>
                      </m:den>
                    </m:f>
                    <m:r>
                      <a:rPr lang="ja-JP" altLang="en-US" sz="2000" b="0" i="1" smtClean="0">
                        <a:latin typeface="Cambria Math" charset="0"/>
                      </a:rPr>
                      <m:t>が微小であると仮定すると、</m:t>
                    </m:r>
                  </m:oMath>
                </a14:m>
                <a:r>
                  <a:rPr lang="en-US" altLang="ja-JP" sz="2000" b="0" dirty="0" smtClean="0"/>
                  <a:t> </a:t>
                </a:r>
              </a:p>
              <a:p>
                <a:pPr marL="108000" indent="0">
                  <a:buNone/>
                </a:pPr>
                <a14:m>
                  <m:oMathPara xmlns:m="http://schemas.openxmlformats.org/officeDocument/2006/math">
                    <m:oMathParaPr>
                      <m:jc m:val="centerGroup"/>
                    </m:oMathParaPr>
                    <m:oMath xmlns:m="http://schemas.openxmlformats.org/officeDocument/2006/math">
                      <m:sSub>
                        <m:sSubPr>
                          <m:ctrlPr>
                            <a:rPr lang="en-US" altLang="ja-JP" sz="2400" i="1">
                              <a:latin typeface="Cambria Math" charset="0"/>
                            </a:rPr>
                          </m:ctrlPr>
                        </m:sSubPr>
                        <m:e>
                          <m:acc>
                            <m:accPr>
                              <m:chr m:val="̂"/>
                              <m:ctrlPr>
                                <a:rPr lang="en-US" altLang="ja-JP" sz="2400" i="1">
                                  <a:latin typeface="Cambria Math" charset="0"/>
                                </a:rPr>
                              </m:ctrlPr>
                            </m:accPr>
                            <m:e>
                              <m:r>
                                <a:rPr lang="en-US" altLang="ja-JP" sz="2400" i="1">
                                  <a:latin typeface="Cambria Math" charset="0"/>
                                </a:rPr>
                                <m:t>𝜃</m:t>
                              </m:r>
                            </m:e>
                          </m:acc>
                        </m:e>
                        <m:sub>
                          <m:r>
                            <a:rPr lang="en-US" altLang="ja-JP" sz="2400" i="1">
                              <a:latin typeface="Cambria Math" charset="0"/>
                            </a:rPr>
                            <m:t>−</m:t>
                          </m:r>
                          <m:r>
                            <a:rPr lang="en-US" altLang="ja-JP" sz="2400" i="1">
                              <a:latin typeface="Cambria Math" charset="0"/>
                            </a:rPr>
                            <m:t>𝑧</m:t>
                          </m:r>
                        </m:sub>
                      </m:sSub>
                      <m:r>
                        <a:rPr lang="en-US" altLang="ja-JP" sz="2400">
                          <a:latin typeface="Cambria Math" charset="0"/>
                        </a:rPr>
                        <m:t>−</m:t>
                      </m:r>
                      <m:acc>
                        <m:accPr>
                          <m:chr m:val="̂"/>
                          <m:ctrlPr>
                            <a:rPr lang="en-US" altLang="ja-JP" sz="2400" i="1">
                              <a:latin typeface="Cambria Math" charset="0"/>
                            </a:rPr>
                          </m:ctrlPr>
                        </m:accPr>
                        <m:e>
                          <m:r>
                            <a:rPr lang="en-US" altLang="ja-JP" sz="2400" i="1">
                              <a:latin typeface="Cambria Math" charset="0"/>
                            </a:rPr>
                            <m:t>𝜃</m:t>
                          </m:r>
                        </m:e>
                      </m:acc>
                      <m:r>
                        <a:rPr lang="en-US" altLang="ja-JP" sz="2400" i="1">
                          <a:latin typeface="Cambria Math" charset="0"/>
                          <a:ea typeface="Cambria Math" charset="0"/>
                          <a:cs typeface="Cambria Math" charset="0"/>
                        </a:rPr>
                        <m:t>≅</m:t>
                      </m:r>
                      <m:r>
                        <a:rPr lang="en-US" altLang="ja-JP" sz="2400" b="0" i="0" smtClean="0">
                          <a:latin typeface="Cambria Math" charset="0"/>
                        </a:rPr>
                        <m:t>−</m:t>
                      </m:r>
                      <m:f>
                        <m:fPr>
                          <m:ctrlPr>
                            <a:rPr lang="en-US" altLang="ja-JP" sz="2400" b="0" i="1" smtClean="0">
                              <a:latin typeface="Cambria Math" charset="0"/>
                            </a:rPr>
                          </m:ctrlPr>
                        </m:fPr>
                        <m:num>
                          <m:r>
                            <a:rPr lang="en-US" altLang="ja-JP" sz="2400" b="0" i="1" smtClean="0">
                              <a:latin typeface="Cambria Math" charset="0"/>
                            </a:rPr>
                            <m:t>1</m:t>
                          </m:r>
                        </m:num>
                        <m:den>
                          <m:r>
                            <a:rPr lang="en-US" altLang="ja-JP" sz="2400" b="0" i="1" smtClean="0">
                              <a:latin typeface="Cambria Math" charset="0"/>
                            </a:rPr>
                            <m:t>𝑛</m:t>
                          </m:r>
                        </m:den>
                      </m:f>
                      <m:r>
                        <a:rPr lang="en-US" altLang="ja-JP" sz="2400" b="0" i="1" smtClean="0">
                          <a:latin typeface="Cambria Math" charset="0"/>
                        </a:rPr>
                        <m:t> </m:t>
                      </m:r>
                      <m:sSub>
                        <m:sSubPr>
                          <m:ctrlPr>
                            <a:rPr lang="en-US" altLang="ja-JP" sz="2400" i="1">
                              <a:latin typeface="Cambria Math" charset="0"/>
                            </a:rPr>
                          </m:ctrlPr>
                        </m:sSubPr>
                        <m:e>
                          <m:r>
                            <a:rPr lang="en-US" altLang="ja-JP" sz="2400" i="1">
                              <a:latin typeface="Cambria Math" charset="0"/>
                            </a:rPr>
                            <m:t>𝐼</m:t>
                          </m:r>
                        </m:e>
                        <m:sub>
                          <m:r>
                            <a:rPr lang="en-US" altLang="ja-JP" sz="2400" i="1">
                              <a:latin typeface="Cambria Math" charset="0"/>
                            </a:rPr>
                            <m:t>𝑢𝑝</m:t>
                          </m:r>
                          <m:r>
                            <a:rPr lang="en-US" altLang="ja-JP" sz="2400" i="1">
                              <a:latin typeface="Cambria Math" charset="0"/>
                            </a:rPr>
                            <m:t>,</m:t>
                          </m:r>
                          <m:r>
                            <a:rPr lang="en-US" altLang="ja-JP" sz="2400" i="1">
                              <a:latin typeface="Cambria Math" charset="0"/>
                            </a:rPr>
                            <m:t>𝑝𝑎𝑟𝑎𝑚𝑠</m:t>
                          </m:r>
                        </m:sub>
                      </m:sSub>
                      <m:d>
                        <m:dPr>
                          <m:ctrlPr>
                            <a:rPr lang="en-US" altLang="ja-JP" sz="2400" i="1">
                              <a:latin typeface="Cambria Math" charset="0"/>
                            </a:rPr>
                          </m:ctrlPr>
                        </m:dPr>
                        <m:e>
                          <m:r>
                            <a:rPr lang="en-US" altLang="ja-JP" sz="2400" i="1">
                              <a:latin typeface="Cambria Math" charset="0"/>
                            </a:rPr>
                            <m:t>𝑧</m:t>
                          </m:r>
                        </m:e>
                      </m:d>
                    </m:oMath>
                  </m:oMathPara>
                </a14:m>
                <a:endParaRPr kumimoji="1" lang="en-US" altLang="ja-JP" sz="2000" dirty="0" smtClean="0"/>
              </a:p>
              <a:p>
                <a:pPr marL="108000" indent="0">
                  <a:buNone/>
                </a:pPr>
                <a:r>
                  <a:rPr lang="ja-JP" altLang="en-US" sz="2000" dirty="0" smtClean="0"/>
                  <a:t>これで再学習無しで</a:t>
                </a:r>
                <a:r>
                  <a:rPr lang="en-US" altLang="ja-JP" sz="2000" dirty="0" smtClean="0"/>
                  <a:t> </a:t>
                </a:r>
                <a:r>
                  <a:rPr lang="ja-JP" altLang="en-US" sz="2000" b="1" dirty="0" smtClean="0"/>
                  <a:t>特定</a:t>
                </a:r>
                <a:r>
                  <a:rPr lang="ja-JP" altLang="en-US" sz="2000" b="1" dirty="0"/>
                  <a:t>の学習データがモデルパラメータに与える影響</a:t>
                </a:r>
                <a:r>
                  <a:rPr lang="en-US" altLang="ja-JP" sz="2000" b="1" dirty="0"/>
                  <a:t> </a:t>
                </a:r>
                <a:r>
                  <a:rPr lang="ja-JP" altLang="en-US" sz="2000" dirty="0"/>
                  <a:t>が計算</a:t>
                </a:r>
                <a:r>
                  <a:rPr lang="ja-JP" altLang="en-US" sz="2000" dirty="0" smtClean="0"/>
                  <a:t>できた</a:t>
                </a:r>
                <a:endParaRPr lang="en-US" altLang="ja-JP" sz="2000" dirty="0" smtClean="0"/>
              </a:p>
              <a:p>
                <a:pPr marL="108000" indent="0">
                  <a:buNone/>
                </a:pPr>
                <a:r>
                  <a:rPr lang="ja-JP" altLang="en-US" sz="2000" dirty="0" smtClean="0"/>
                  <a:t>次に、それがモデルの予測に与える影響を計算</a:t>
                </a:r>
                <a:endParaRPr lang="en-US" altLang="ja-JP" sz="2000" dirty="0" smtClean="0"/>
              </a:p>
              <a:p>
                <a:pPr marL="108000" indent="0">
                  <a:buNone/>
                </a:pPr>
                <a14:m>
                  <m:oMathPara xmlns:m="http://schemas.openxmlformats.org/officeDocument/2006/math">
                    <m:oMathParaPr>
                      <m:jc m:val="centerGroup"/>
                    </m:oMathParaPr>
                    <m:oMath xmlns:m="http://schemas.openxmlformats.org/officeDocument/2006/math">
                      <m:sSub>
                        <m:sSubPr>
                          <m:ctrlPr>
                            <a:rPr lang="en-US" altLang="ja-JP" sz="2000" b="0" i="1" smtClean="0">
                              <a:latin typeface="Cambria Math" charset="0"/>
                            </a:rPr>
                          </m:ctrlPr>
                        </m:sSubPr>
                        <m:e>
                          <m:r>
                            <a:rPr lang="en-US" altLang="ja-JP" sz="2000" b="0" i="1" smtClean="0">
                              <a:latin typeface="Cambria Math" charset="0"/>
                            </a:rPr>
                            <m:t>𝐼</m:t>
                          </m:r>
                        </m:e>
                        <m:sub>
                          <m:r>
                            <a:rPr lang="en-US" altLang="ja-JP" sz="2000" b="0" i="1" smtClean="0">
                              <a:latin typeface="Cambria Math" charset="0"/>
                            </a:rPr>
                            <m:t>𝑢𝑝</m:t>
                          </m:r>
                          <m:r>
                            <a:rPr lang="en-US" altLang="ja-JP" sz="2000" b="0" i="1" smtClean="0">
                              <a:latin typeface="Cambria Math" charset="0"/>
                            </a:rPr>
                            <m:t>, </m:t>
                          </m:r>
                          <m:r>
                            <a:rPr lang="en-US" altLang="ja-JP" sz="2000" b="0" i="1" smtClean="0">
                              <a:latin typeface="Cambria Math" charset="0"/>
                            </a:rPr>
                            <m:t>𝑙𝑜𝑠𝑠</m:t>
                          </m:r>
                        </m:sub>
                      </m:sSub>
                      <m:d>
                        <m:dPr>
                          <m:ctrlPr>
                            <a:rPr lang="en-US" altLang="ja-JP" sz="2000" b="0" i="1" smtClean="0">
                              <a:latin typeface="Cambria Math" charset="0"/>
                            </a:rPr>
                          </m:ctrlPr>
                        </m:dPr>
                        <m:e>
                          <m:r>
                            <a:rPr lang="en-US" altLang="ja-JP" sz="2000" b="0" i="1" smtClean="0">
                              <a:latin typeface="Cambria Math" charset="0"/>
                            </a:rPr>
                            <m:t>𝑧</m:t>
                          </m:r>
                          <m:r>
                            <a:rPr lang="en-US" altLang="ja-JP" sz="2000" b="0" i="1" smtClean="0">
                              <a:latin typeface="Cambria Math" charset="0"/>
                            </a:rPr>
                            <m:t>, </m:t>
                          </m:r>
                          <m:sSub>
                            <m:sSubPr>
                              <m:ctrlPr>
                                <a:rPr lang="en-US" altLang="ja-JP" sz="2000" b="0" i="1" smtClean="0">
                                  <a:latin typeface="Cambria Math" charset="0"/>
                                </a:rPr>
                              </m:ctrlPr>
                            </m:sSubPr>
                            <m:e>
                              <m:r>
                                <a:rPr lang="en-US" altLang="ja-JP" sz="2000" b="0" i="1" smtClean="0">
                                  <a:latin typeface="Cambria Math" charset="0"/>
                                </a:rPr>
                                <m:t>𝑧</m:t>
                              </m:r>
                            </m:e>
                            <m:sub>
                              <m:r>
                                <a:rPr lang="en-US" altLang="ja-JP" sz="2000" b="0" i="1" smtClean="0">
                                  <a:latin typeface="Cambria Math" charset="0"/>
                                </a:rPr>
                                <m:t>𝑡𝑒𝑠𝑡</m:t>
                              </m:r>
                            </m:sub>
                          </m:sSub>
                        </m:e>
                      </m:d>
                      <m:r>
                        <a:rPr lang="en-US" altLang="ja-JP" sz="2000" i="1">
                          <a:latin typeface="Cambria Math" charset="0"/>
                          <a:ea typeface="Cambria Math" charset="0"/>
                          <a:cs typeface="Cambria Math" charset="0"/>
                        </a:rPr>
                        <m:t>≡</m:t>
                      </m:r>
                      <m:f>
                        <m:fPr>
                          <m:ctrlPr>
                            <a:rPr lang="en-US" altLang="ja-JP" sz="2000" b="0" i="1" smtClean="0">
                              <a:latin typeface="Cambria Math" charset="0"/>
                              <a:ea typeface="Cambria Math" charset="0"/>
                              <a:cs typeface="Cambria Math" charset="0"/>
                            </a:rPr>
                          </m:ctrlPr>
                        </m:fPr>
                        <m:num>
                          <m:r>
                            <a:rPr lang="en-US" altLang="ja-JP" sz="2000" b="0" i="1" smtClean="0">
                              <a:latin typeface="Cambria Math" charset="0"/>
                              <a:ea typeface="Cambria Math" charset="0"/>
                              <a:cs typeface="Cambria Math" charset="0"/>
                            </a:rPr>
                            <m:t>𝑑𝐿</m:t>
                          </m:r>
                          <m:d>
                            <m:dPr>
                              <m:ctrlPr>
                                <a:rPr lang="en-US" altLang="ja-JP" sz="2000" b="0" i="1" smtClean="0">
                                  <a:latin typeface="Cambria Math" charset="0"/>
                                  <a:ea typeface="Cambria Math" charset="0"/>
                                  <a:cs typeface="Cambria Math" charset="0"/>
                                </a:rPr>
                              </m:ctrlPr>
                            </m:dPr>
                            <m:e>
                              <m:sSub>
                                <m:sSubPr>
                                  <m:ctrlPr>
                                    <a:rPr lang="en-US" altLang="ja-JP" sz="2000" b="0" i="1" smtClean="0">
                                      <a:latin typeface="Cambria Math" charset="0"/>
                                      <a:ea typeface="Cambria Math" charset="0"/>
                                      <a:cs typeface="Cambria Math" charset="0"/>
                                    </a:rPr>
                                  </m:ctrlPr>
                                </m:sSubPr>
                                <m:e>
                                  <m:r>
                                    <a:rPr lang="en-US" altLang="ja-JP" sz="2000" b="0" i="1" smtClean="0">
                                      <a:latin typeface="Cambria Math" charset="0"/>
                                      <a:ea typeface="Cambria Math" charset="0"/>
                                      <a:cs typeface="Cambria Math" charset="0"/>
                                    </a:rPr>
                                    <m:t>𝑧</m:t>
                                  </m:r>
                                </m:e>
                                <m:sub>
                                  <m:r>
                                    <a:rPr lang="en-US" altLang="ja-JP" sz="2000" b="0" i="1" smtClean="0">
                                      <a:latin typeface="Cambria Math" charset="0"/>
                                      <a:ea typeface="Cambria Math" charset="0"/>
                                      <a:cs typeface="Cambria Math" charset="0"/>
                                    </a:rPr>
                                    <m:t>𝑡𝑒𝑠𝑡</m:t>
                                  </m:r>
                                </m:sub>
                              </m:sSub>
                              <m:r>
                                <a:rPr lang="en-US" altLang="ja-JP" sz="2000" b="0" i="1" smtClean="0">
                                  <a:latin typeface="Cambria Math" charset="0"/>
                                  <a:ea typeface="Cambria Math" charset="0"/>
                                  <a:cs typeface="Cambria Math" charset="0"/>
                                </a:rPr>
                                <m:t>, </m:t>
                              </m:r>
                              <m:sSub>
                                <m:sSubPr>
                                  <m:ctrlPr>
                                    <a:rPr lang="en-US" altLang="ja-JP" sz="2000" b="0" i="1" smtClean="0">
                                      <a:latin typeface="Cambria Math" charset="0"/>
                                      <a:ea typeface="Cambria Math" charset="0"/>
                                      <a:cs typeface="Cambria Math" charset="0"/>
                                    </a:rPr>
                                  </m:ctrlPr>
                                </m:sSubPr>
                                <m:e>
                                  <m:acc>
                                    <m:accPr>
                                      <m:chr m:val="̂"/>
                                      <m:ctrlPr>
                                        <a:rPr lang="en-US" altLang="ja-JP" sz="2000" b="0" i="1" smtClean="0">
                                          <a:latin typeface="Cambria Math" charset="0"/>
                                          <a:ea typeface="Cambria Math" charset="0"/>
                                          <a:cs typeface="Cambria Math" charset="0"/>
                                        </a:rPr>
                                      </m:ctrlPr>
                                    </m:accPr>
                                    <m:e>
                                      <m:r>
                                        <a:rPr lang="en-US" altLang="ja-JP" sz="2000" b="0" i="1" smtClean="0">
                                          <a:latin typeface="Cambria Math" charset="0"/>
                                          <a:ea typeface="Cambria Math" charset="0"/>
                                          <a:cs typeface="Cambria Math" charset="0"/>
                                        </a:rPr>
                                        <m:t>𝜃</m:t>
                                      </m:r>
                                    </m:e>
                                  </m:acc>
                                </m:e>
                                <m:sub>
                                  <m:r>
                                    <a:rPr lang="en-US" altLang="ja-JP" sz="2000" b="0" i="1" smtClean="0">
                                      <a:latin typeface="Cambria Math" charset="0"/>
                                      <a:ea typeface="Cambria Math" charset="0"/>
                                      <a:cs typeface="Cambria Math" charset="0"/>
                                    </a:rPr>
                                    <m:t>𝜖</m:t>
                                  </m:r>
                                  <m:r>
                                    <a:rPr lang="en-US" altLang="ja-JP" sz="2000" b="0" i="1" smtClean="0">
                                      <a:latin typeface="Cambria Math" charset="0"/>
                                      <a:ea typeface="Cambria Math" charset="0"/>
                                      <a:cs typeface="Cambria Math" charset="0"/>
                                    </a:rPr>
                                    <m:t>,</m:t>
                                  </m:r>
                                  <m:r>
                                    <a:rPr lang="en-US" altLang="ja-JP" sz="2000" b="0" i="1" smtClean="0">
                                      <a:latin typeface="Cambria Math" charset="0"/>
                                      <a:ea typeface="Cambria Math" charset="0"/>
                                      <a:cs typeface="Cambria Math" charset="0"/>
                                    </a:rPr>
                                    <m:t>𝑧</m:t>
                                  </m:r>
                                </m:sub>
                              </m:sSub>
                            </m:e>
                          </m:d>
                        </m:num>
                        <m:den>
                          <m:r>
                            <a:rPr lang="en-US" altLang="ja-JP" sz="2000" b="0" i="1" smtClean="0">
                              <a:latin typeface="Cambria Math" charset="0"/>
                              <a:ea typeface="Cambria Math" charset="0"/>
                              <a:cs typeface="Cambria Math" charset="0"/>
                            </a:rPr>
                            <m:t>𝑑</m:t>
                          </m:r>
                          <m:r>
                            <a:rPr lang="en-US" altLang="ja-JP" sz="2000" b="0" i="1" smtClean="0">
                              <a:latin typeface="Cambria Math" charset="0"/>
                              <a:ea typeface="Cambria Math" charset="0"/>
                              <a:cs typeface="Cambria Math" charset="0"/>
                            </a:rPr>
                            <m:t>𝜖</m:t>
                          </m:r>
                        </m:den>
                      </m:f>
                      <m:sSub>
                        <m:sSubPr>
                          <m:ctrlPr>
                            <a:rPr lang="en-US" altLang="ja-JP" sz="2000" b="0" i="1" smtClean="0">
                              <a:latin typeface="Cambria Math" charset="0"/>
                              <a:ea typeface="Cambria Math" charset="0"/>
                              <a:cs typeface="Cambria Math" charset="0"/>
                            </a:rPr>
                          </m:ctrlPr>
                        </m:sSubPr>
                        <m:e>
                          <m:d>
                            <m:dPr>
                              <m:begChr m:val=""/>
                              <m:endChr m:val="|"/>
                              <m:ctrlPr>
                                <a:rPr lang="en-US" altLang="ja-JP" sz="2000" b="0" i="1" smtClean="0">
                                  <a:latin typeface="Cambria Math" charset="0"/>
                                  <a:ea typeface="Cambria Math" charset="0"/>
                                  <a:cs typeface="Cambria Math" charset="0"/>
                                </a:rPr>
                              </m:ctrlPr>
                            </m:dPr>
                            <m:e>
                              <m:r>
                                <a:rPr lang="en-US" altLang="ja-JP" sz="2000" b="0" i="1" smtClean="0">
                                  <a:latin typeface="Cambria Math" charset="0"/>
                                  <a:ea typeface="Cambria Math" charset="0"/>
                                  <a:cs typeface="Cambria Math" charset="0"/>
                                </a:rPr>
                                <m:t>​</m:t>
                              </m:r>
                            </m:e>
                          </m:d>
                        </m:e>
                        <m:sub>
                          <m:r>
                            <a:rPr lang="en-US" altLang="ja-JP" sz="2000" b="0" i="1" smtClean="0">
                              <a:latin typeface="Cambria Math" charset="0"/>
                              <a:ea typeface="Cambria Math" charset="0"/>
                              <a:cs typeface="Cambria Math" charset="0"/>
                            </a:rPr>
                            <m:t>𝜖</m:t>
                          </m:r>
                          <m:r>
                            <a:rPr lang="en-US" altLang="ja-JP" sz="2000" b="0" i="1" smtClean="0">
                              <a:latin typeface="Cambria Math" charset="0"/>
                              <a:ea typeface="Cambria Math" charset="0"/>
                              <a:cs typeface="Cambria Math" charset="0"/>
                            </a:rPr>
                            <m:t>=0</m:t>
                          </m:r>
                        </m:sub>
                      </m:sSub>
                      <m:r>
                        <a:rPr lang="en-US" altLang="ja-JP" sz="2000" b="0" i="1" smtClean="0">
                          <a:latin typeface="Cambria Math" charset="0"/>
                          <a:ea typeface="Cambria Math" charset="0"/>
                          <a:cs typeface="Cambria Math" charset="0"/>
                        </a:rPr>
                        <m:t>                   </m:t>
                      </m:r>
                    </m:oMath>
                  </m:oMathPara>
                </a14:m>
                <a:endParaRPr kumimoji="1" lang="en-US" altLang="ja-JP" sz="2000" dirty="0" smtClean="0"/>
              </a:p>
              <a:p>
                <a:pPr marL="108000" indent="0">
                  <a:buNone/>
                </a:pPr>
                <a:endParaRPr kumimoji="1" lang="ja-JP"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408"/>
                </a:stretch>
              </a:blipFill>
            </p:spPr>
            <p:txBody>
              <a:bodyPr/>
              <a:lstStyle/>
              <a:p>
                <a:r>
                  <a:rPr lang="ja-JP" altLang="en-US">
                    <a:noFill/>
                  </a:rPr>
                  <a:t> </a:t>
                </a:r>
              </a:p>
            </p:txBody>
          </p:sp>
        </mc:Fallback>
      </mc:AlternateContent>
      <p:sp>
        <p:nvSpPr>
          <p:cNvPr id="4" name="TextBox 3"/>
          <p:cNvSpPr txBox="1"/>
          <p:nvPr/>
        </p:nvSpPr>
        <p:spPr>
          <a:xfrm>
            <a:off x="9035492" y="3718271"/>
            <a:ext cx="3265638" cy="646331"/>
          </a:xfrm>
          <a:prstGeom prst="rect">
            <a:avLst/>
          </a:prstGeom>
          <a:noFill/>
        </p:spPr>
        <p:txBody>
          <a:bodyPr wrap="none" rtlCol="0">
            <a:spAutoFit/>
          </a:bodyPr>
          <a:lstStyle/>
          <a:p>
            <a:r>
              <a:rPr kumimoji="1" lang="ja-JP" altLang="en-US" dirty="0" smtClean="0">
                <a:solidFill>
                  <a:schemeClr val="tx1">
                    <a:lumMod val="75000"/>
                    <a:lumOff val="25000"/>
                  </a:schemeClr>
                </a:solidFill>
              </a:rPr>
              <a:t>特定のデータの重みを</a:t>
            </a:r>
            <a:r>
              <a:rPr kumimoji="1" lang="en-US" altLang="ja-JP" dirty="0" err="1" smtClean="0">
                <a:solidFill>
                  <a:schemeClr val="tx1">
                    <a:lumMod val="75000"/>
                    <a:lumOff val="25000"/>
                  </a:schemeClr>
                </a:solidFill>
              </a:rPr>
              <a:t>upweight</a:t>
            </a:r>
            <a:r>
              <a:rPr kumimoji="1" lang="ja-JP" altLang="en-US" dirty="0" smtClean="0">
                <a:solidFill>
                  <a:schemeClr val="tx1">
                    <a:lumMod val="75000"/>
                    <a:lumOff val="25000"/>
                  </a:schemeClr>
                </a:solidFill>
              </a:rPr>
              <a:t/>
            </a:r>
            <a:br>
              <a:rPr kumimoji="1" lang="ja-JP" altLang="en-US" dirty="0" smtClean="0">
                <a:solidFill>
                  <a:schemeClr val="tx1">
                    <a:lumMod val="75000"/>
                    <a:lumOff val="25000"/>
                  </a:schemeClr>
                </a:solidFill>
              </a:rPr>
            </a:br>
            <a:r>
              <a:rPr kumimoji="1" lang="ja-JP" altLang="en-US" dirty="0" smtClean="0">
                <a:solidFill>
                  <a:schemeClr val="tx1">
                    <a:lumMod val="75000"/>
                    <a:lumOff val="25000"/>
                  </a:schemeClr>
                </a:solidFill>
              </a:rPr>
              <a:t>した時の</a:t>
            </a:r>
            <a:r>
              <a:rPr kumimoji="1" lang="en-US" altLang="ja-JP" dirty="0" smtClean="0">
                <a:solidFill>
                  <a:schemeClr val="tx1">
                    <a:lumMod val="75000"/>
                    <a:lumOff val="25000"/>
                  </a:schemeClr>
                </a:solidFill>
              </a:rPr>
              <a:t>test loss</a:t>
            </a:r>
            <a:r>
              <a:rPr kumimoji="1" lang="ja-JP" altLang="en-US" dirty="0" smtClean="0">
                <a:solidFill>
                  <a:schemeClr val="tx1">
                    <a:lumMod val="75000"/>
                    <a:lumOff val="25000"/>
                  </a:schemeClr>
                </a:solidFill>
              </a:rPr>
              <a:t>の影響関数</a:t>
            </a:r>
            <a:endParaRPr kumimoji="1" lang="ja-JP" altLang="en-US" dirty="0">
              <a:solidFill>
                <a:schemeClr val="tx1">
                  <a:lumMod val="75000"/>
                  <a:lumOff val="25000"/>
                </a:schemeClr>
              </a:solidFill>
            </a:endParaRPr>
          </a:p>
        </p:txBody>
      </p:sp>
      <p:sp>
        <p:nvSpPr>
          <p:cNvPr id="5" name="TextBox 4"/>
          <p:cNvSpPr txBox="1"/>
          <p:nvPr/>
        </p:nvSpPr>
        <p:spPr>
          <a:xfrm>
            <a:off x="9035492" y="4839193"/>
            <a:ext cx="1138453" cy="369332"/>
          </a:xfrm>
          <a:prstGeom prst="rect">
            <a:avLst/>
          </a:prstGeom>
          <a:noFill/>
        </p:spPr>
        <p:txBody>
          <a:bodyPr wrap="none" rtlCol="0">
            <a:spAutoFit/>
          </a:bodyPr>
          <a:lstStyle/>
          <a:p>
            <a:r>
              <a:rPr kumimoji="1" lang="en-US" altLang="ja-JP" dirty="0" smtClean="0">
                <a:solidFill>
                  <a:schemeClr val="tx1">
                    <a:lumMod val="75000"/>
                    <a:lumOff val="25000"/>
                  </a:schemeClr>
                </a:solidFill>
              </a:rPr>
              <a:t>Chain rule</a:t>
            </a:r>
            <a:endParaRPr kumimoji="1" lang="ja-JP" alt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 name="TextBox 5"/>
              <p:cNvSpPr txBox="1"/>
              <p:nvPr/>
            </p:nvSpPr>
            <p:spPr>
              <a:xfrm>
                <a:off x="5002314" y="4579154"/>
                <a:ext cx="3305585" cy="729495"/>
              </a:xfrm>
              <a:prstGeom prst="rect">
                <a:avLst/>
              </a:prstGeom>
              <a:noFill/>
            </p:spPr>
            <p:txBody>
              <a:bodyPr wrap="none" rtlCol="0">
                <a:spAutoFit/>
              </a:bodyPr>
              <a:lstStyle/>
              <a:p>
                <a:pPr marL="108000" indent="0">
                  <a:buNone/>
                </a:pPr>
                <a14:m>
                  <m:oMathPara xmlns:m="http://schemas.openxmlformats.org/officeDocument/2006/math">
                    <m:oMathParaPr>
                      <m:jc m:val="centerGroup"/>
                    </m:oMathParaPr>
                    <m:oMath xmlns:m="http://schemas.openxmlformats.org/officeDocument/2006/math">
                      <m:r>
                        <a:rPr lang="en-US" altLang="ja-JP" sz="2000" smtClean="0">
                          <a:solidFill>
                            <a:schemeClr val="tx1">
                              <a:lumMod val="75000"/>
                              <a:lumOff val="25000"/>
                            </a:schemeClr>
                          </a:solidFill>
                          <a:latin typeface="Cambria Math" charset="0"/>
                          <a:ea typeface="Cambria Math" charset="0"/>
                          <a:cs typeface="Cambria Math" charset="0"/>
                        </a:rPr>
                        <m:t>=</m:t>
                      </m:r>
                      <m:sSub>
                        <m:sSubPr>
                          <m:ctrlPr>
                            <a:rPr lang="en-US" altLang="ja-JP" sz="2000" i="1">
                              <a:solidFill>
                                <a:schemeClr val="tx1">
                                  <a:lumMod val="75000"/>
                                  <a:lumOff val="25000"/>
                                </a:schemeClr>
                              </a:solidFill>
                              <a:latin typeface="Cambria Math" charset="0"/>
                              <a:ea typeface="Cambria Math" charset="0"/>
                              <a:cs typeface="Cambria Math" charset="0"/>
                            </a:rPr>
                          </m:ctrlPr>
                        </m:sSubPr>
                        <m:e>
                          <m:r>
                            <a:rPr lang="en-US" altLang="ja-JP" sz="2000" b="0" i="1" smtClean="0">
                              <a:solidFill>
                                <a:schemeClr val="tx1">
                                  <a:lumMod val="75000"/>
                                  <a:lumOff val="25000"/>
                                </a:schemeClr>
                              </a:solidFill>
                              <a:latin typeface="Cambria Math" charset="0"/>
                              <a:ea typeface="Cambria Math" charset="0"/>
                              <a:cs typeface="Cambria Math" charset="0"/>
                            </a:rPr>
                            <m:t> </m:t>
                          </m:r>
                          <m:r>
                            <a:rPr lang="en-US" altLang="ja-JP" sz="2000">
                              <a:solidFill>
                                <a:schemeClr val="tx1">
                                  <a:lumMod val="75000"/>
                                  <a:lumOff val="25000"/>
                                </a:schemeClr>
                              </a:solidFill>
                              <a:latin typeface="Cambria Math" charset="0"/>
                              <a:ea typeface="Cambria Math" charset="0"/>
                              <a:cs typeface="Cambria Math" charset="0"/>
                            </a:rPr>
                            <m:t>𝛻</m:t>
                          </m:r>
                        </m:e>
                        <m:sub>
                          <m:r>
                            <a:rPr lang="en-US" altLang="ja-JP" sz="2000" i="1">
                              <a:solidFill>
                                <a:schemeClr val="tx1">
                                  <a:lumMod val="75000"/>
                                  <a:lumOff val="25000"/>
                                </a:schemeClr>
                              </a:solidFill>
                              <a:latin typeface="Cambria Math" charset="0"/>
                              <a:ea typeface="Cambria Math" charset="0"/>
                              <a:cs typeface="Cambria Math" charset="0"/>
                            </a:rPr>
                            <m:t>𝜃</m:t>
                          </m:r>
                        </m:sub>
                      </m:sSub>
                      <m:r>
                        <a:rPr lang="en-US" altLang="ja-JP" sz="2000" i="1">
                          <a:solidFill>
                            <a:schemeClr val="tx1">
                              <a:lumMod val="75000"/>
                              <a:lumOff val="25000"/>
                            </a:schemeClr>
                          </a:solidFill>
                          <a:latin typeface="Cambria Math" charset="0"/>
                          <a:ea typeface="Cambria Math" charset="0"/>
                          <a:cs typeface="Cambria Math" charset="0"/>
                        </a:rPr>
                        <m:t>𝐿</m:t>
                      </m:r>
                      <m:sSup>
                        <m:sSupPr>
                          <m:ctrlPr>
                            <a:rPr lang="en-US" altLang="ja-JP" sz="2000" i="1">
                              <a:solidFill>
                                <a:schemeClr val="tx1">
                                  <a:lumMod val="75000"/>
                                  <a:lumOff val="25000"/>
                                </a:schemeClr>
                              </a:solidFill>
                              <a:latin typeface="Cambria Math" charset="0"/>
                              <a:ea typeface="Cambria Math" charset="0"/>
                              <a:cs typeface="Cambria Math" charset="0"/>
                            </a:rPr>
                          </m:ctrlPr>
                        </m:sSupPr>
                        <m:e>
                          <m:d>
                            <m:dPr>
                              <m:ctrlPr>
                                <a:rPr lang="en-US" altLang="ja-JP" sz="2000" i="1">
                                  <a:solidFill>
                                    <a:schemeClr val="tx1">
                                      <a:lumMod val="75000"/>
                                      <a:lumOff val="25000"/>
                                    </a:schemeClr>
                                  </a:solidFill>
                                  <a:latin typeface="Cambria Math" charset="0"/>
                                  <a:ea typeface="Cambria Math" charset="0"/>
                                  <a:cs typeface="Cambria Math" charset="0"/>
                                </a:rPr>
                              </m:ctrlPr>
                            </m:dPr>
                            <m:e>
                              <m:sSub>
                                <m:sSubPr>
                                  <m:ctrlPr>
                                    <a:rPr lang="en-US" altLang="ja-JP" sz="2000" i="1">
                                      <a:solidFill>
                                        <a:schemeClr val="tx1">
                                          <a:lumMod val="75000"/>
                                          <a:lumOff val="25000"/>
                                        </a:schemeClr>
                                      </a:solidFill>
                                      <a:latin typeface="Cambria Math" charset="0"/>
                                      <a:ea typeface="Cambria Math" charset="0"/>
                                      <a:cs typeface="Cambria Math" charset="0"/>
                                    </a:rPr>
                                  </m:ctrlPr>
                                </m:sSubPr>
                                <m:e>
                                  <m:r>
                                    <a:rPr lang="en-US" altLang="ja-JP" sz="2000" i="1">
                                      <a:solidFill>
                                        <a:schemeClr val="tx1">
                                          <a:lumMod val="75000"/>
                                          <a:lumOff val="25000"/>
                                        </a:schemeClr>
                                      </a:solidFill>
                                      <a:latin typeface="Cambria Math" charset="0"/>
                                      <a:ea typeface="Cambria Math" charset="0"/>
                                      <a:cs typeface="Cambria Math" charset="0"/>
                                    </a:rPr>
                                    <m:t>𝑧</m:t>
                                  </m:r>
                                </m:e>
                                <m:sub>
                                  <m:r>
                                    <a:rPr lang="en-US" altLang="ja-JP" sz="2000" i="1">
                                      <a:solidFill>
                                        <a:schemeClr val="tx1">
                                          <a:lumMod val="75000"/>
                                          <a:lumOff val="25000"/>
                                        </a:schemeClr>
                                      </a:solidFill>
                                      <a:latin typeface="Cambria Math" charset="0"/>
                                      <a:ea typeface="Cambria Math" charset="0"/>
                                      <a:cs typeface="Cambria Math" charset="0"/>
                                    </a:rPr>
                                    <m:t>𝑡𝑒𝑠𝑡</m:t>
                                  </m:r>
                                </m:sub>
                              </m:sSub>
                              <m:r>
                                <a:rPr lang="en-US" altLang="ja-JP" sz="2000" i="1">
                                  <a:solidFill>
                                    <a:schemeClr val="tx1">
                                      <a:lumMod val="75000"/>
                                      <a:lumOff val="25000"/>
                                    </a:schemeClr>
                                  </a:solidFill>
                                  <a:latin typeface="Cambria Math" charset="0"/>
                                  <a:ea typeface="Cambria Math" charset="0"/>
                                  <a:cs typeface="Cambria Math" charset="0"/>
                                </a:rPr>
                                <m:t>, </m:t>
                              </m:r>
                              <m:acc>
                                <m:accPr>
                                  <m:chr m:val="̂"/>
                                  <m:ctrlPr>
                                    <a:rPr lang="en-US" altLang="ja-JP" sz="2000" i="1">
                                      <a:solidFill>
                                        <a:schemeClr val="tx1">
                                          <a:lumMod val="75000"/>
                                          <a:lumOff val="25000"/>
                                        </a:schemeClr>
                                      </a:solidFill>
                                      <a:latin typeface="Cambria Math" charset="0"/>
                                      <a:ea typeface="Cambria Math" charset="0"/>
                                      <a:cs typeface="Cambria Math" charset="0"/>
                                    </a:rPr>
                                  </m:ctrlPr>
                                </m:accPr>
                                <m:e>
                                  <m:r>
                                    <a:rPr lang="en-US" altLang="ja-JP" sz="2000" i="1">
                                      <a:solidFill>
                                        <a:schemeClr val="tx1">
                                          <a:lumMod val="75000"/>
                                          <a:lumOff val="25000"/>
                                        </a:schemeClr>
                                      </a:solidFill>
                                      <a:latin typeface="Cambria Math" charset="0"/>
                                      <a:ea typeface="Cambria Math" charset="0"/>
                                      <a:cs typeface="Cambria Math" charset="0"/>
                                    </a:rPr>
                                    <m:t>𝜃</m:t>
                                  </m:r>
                                </m:e>
                              </m:acc>
                            </m:e>
                          </m:d>
                        </m:e>
                        <m:sup>
                          <m:r>
                            <a:rPr lang="en-US" altLang="ja-JP" sz="2000" i="1">
                              <a:solidFill>
                                <a:schemeClr val="tx1">
                                  <a:lumMod val="75000"/>
                                  <a:lumOff val="25000"/>
                                </a:schemeClr>
                              </a:solidFill>
                              <a:latin typeface="Cambria Math" charset="0"/>
                              <a:ea typeface="Cambria Math" charset="0"/>
                              <a:cs typeface="Cambria Math" charset="0"/>
                            </a:rPr>
                            <m:t>𝑇</m:t>
                          </m:r>
                        </m:sup>
                      </m:sSup>
                      <m:r>
                        <a:rPr lang="en-US" altLang="ja-JP" sz="2000" i="1">
                          <a:solidFill>
                            <a:schemeClr val="tx1">
                              <a:lumMod val="75000"/>
                              <a:lumOff val="25000"/>
                            </a:schemeClr>
                          </a:solidFill>
                          <a:latin typeface="Cambria Math" charset="0"/>
                          <a:ea typeface="Cambria Math" charset="0"/>
                          <a:cs typeface="Cambria Math" charset="0"/>
                        </a:rPr>
                        <m:t> </m:t>
                      </m:r>
                      <m:f>
                        <m:fPr>
                          <m:ctrlPr>
                            <a:rPr lang="en-US" altLang="ja-JP" sz="2000" i="1">
                              <a:solidFill>
                                <a:schemeClr val="tx1">
                                  <a:lumMod val="75000"/>
                                  <a:lumOff val="25000"/>
                                </a:schemeClr>
                              </a:solidFill>
                              <a:latin typeface="Cambria Math" charset="0"/>
                              <a:ea typeface="Cambria Math" charset="0"/>
                              <a:cs typeface="Cambria Math" charset="0"/>
                            </a:rPr>
                          </m:ctrlPr>
                        </m:fPr>
                        <m:num>
                          <m:r>
                            <a:rPr lang="en-US" altLang="ja-JP" sz="2000" i="1">
                              <a:solidFill>
                                <a:schemeClr val="tx1">
                                  <a:lumMod val="75000"/>
                                  <a:lumOff val="25000"/>
                                </a:schemeClr>
                              </a:solidFill>
                              <a:latin typeface="Cambria Math" charset="0"/>
                              <a:ea typeface="Cambria Math" charset="0"/>
                              <a:cs typeface="Cambria Math" charset="0"/>
                            </a:rPr>
                            <m:t>𝑑</m:t>
                          </m:r>
                          <m:sSub>
                            <m:sSubPr>
                              <m:ctrlPr>
                                <a:rPr lang="en-US" altLang="ja-JP" sz="2000" i="1">
                                  <a:solidFill>
                                    <a:schemeClr val="tx1">
                                      <a:lumMod val="75000"/>
                                      <a:lumOff val="25000"/>
                                    </a:schemeClr>
                                  </a:solidFill>
                                  <a:latin typeface="Cambria Math" charset="0"/>
                                  <a:ea typeface="Cambria Math" charset="0"/>
                                  <a:cs typeface="Cambria Math" charset="0"/>
                                </a:rPr>
                              </m:ctrlPr>
                            </m:sSubPr>
                            <m:e>
                              <m:acc>
                                <m:accPr>
                                  <m:chr m:val="̂"/>
                                  <m:ctrlPr>
                                    <a:rPr lang="en-US" altLang="ja-JP" sz="2000" i="1">
                                      <a:solidFill>
                                        <a:schemeClr val="tx1">
                                          <a:lumMod val="75000"/>
                                          <a:lumOff val="25000"/>
                                        </a:schemeClr>
                                      </a:solidFill>
                                      <a:latin typeface="Cambria Math" charset="0"/>
                                      <a:ea typeface="Cambria Math" charset="0"/>
                                      <a:cs typeface="Cambria Math" charset="0"/>
                                    </a:rPr>
                                  </m:ctrlPr>
                                </m:accPr>
                                <m:e>
                                  <m:r>
                                    <a:rPr lang="en-US" altLang="ja-JP" sz="2000" i="1">
                                      <a:solidFill>
                                        <a:schemeClr val="tx1">
                                          <a:lumMod val="75000"/>
                                          <a:lumOff val="25000"/>
                                        </a:schemeClr>
                                      </a:solidFill>
                                      <a:latin typeface="Cambria Math" charset="0"/>
                                      <a:ea typeface="Cambria Math" charset="0"/>
                                      <a:cs typeface="Cambria Math" charset="0"/>
                                    </a:rPr>
                                    <m:t>𝜃</m:t>
                                  </m:r>
                                </m:e>
                              </m:acc>
                            </m:e>
                            <m:sub>
                              <m:r>
                                <a:rPr lang="en-US" altLang="ja-JP" sz="2000" i="1">
                                  <a:solidFill>
                                    <a:schemeClr val="tx1">
                                      <a:lumMod val="75000"/>
                                      <a:lumOff val="25000"/>
                                    </a:schemeClr>
                                  </a:solidFill>
                                  <a:latin typeface="Cambria Math" charset="0"/>
                                  <a:ea typeface="Cambria Math" charset="0"/>
                                  <a:cs typeface="Cambria Math" charset="0"/>
                                </a:rPr>
                                <m:t>𝜖</m:t>
                              </m:r>
                              <m:r>
                                <a:rPr lang="en-US" altLang="ja-JP" sz="2000" i="1">
                                  <a:solidFill>
                                    <a:schemeClr val="tx1">
                                      <a:lumMod val="75000"/>
                                      <a:lumOff val="25000"/>
                                    </a:schemeClr>
                                  </a:solidFill>
                                  <a:latin typeface="Cambria Math" charset="0"/>
                                  <a:ea typeface="Cambria Math" charset="0"/>
                                  <a:cs typeface="Cambria Math" charset="0"/>
                                </a:rPr>
                                <m:t>,</m:t>
                              </m:r>
                              <m:r>
                                <a:rPr lang="en-US" altLang="ja-JP" sz="2000" i="1">
                                  <a:solidFill>
                                    <a:schemeClr val="tx1">
                                      <a:lumMod val="75000"/>
                                      <a:lumOff val="25000"/>
                                    </a:schemeClr>
                                  </a:solidFill>
                                  <a:latin typeface="Cambria Math" charset="0"/>
                                  <a:ea typeface="Cambria Math" charset="0"/>
                                  <a:cs typeface="Cambria Math" charset="0"/>
                                </a:rPr>
                                <m:t>𝑧</m:t>
                              </m:r>
                            </m:sub>
                          </m:sSub>
                        </m:num>
                        <m:den>
                          <m:r>
                            <m:rPr>
                              <m:sty m:val="p"/>
                            </m:rPr>
                            <a:rPr lang="en-US" altLang="ja-JP" sz="2000">
                              <a:solidFill>
                                <a:schemeClr val="tx1">
                                  <a:lumMod val="75000"/>
                                  <a:lumOff val="25000"/>
                                </a:schemeClr>
                              </a:solidFill>
                              <a:latin typeface="Cambria Math" charset="0"/>
                              <a:ea typeface="Cambria Math" charset="0"/>
                              <a:cs typeface="Cambria Math" charset="0"/>
                            </a:rPr>
                            <m:t>d</m:t>
                          </m:r>
                          <m:r>
                            <a:rPr lang="en-US" altLang="ja-JP" sz="2000" i="1">
                              <a:solidFill>
                                <a:schemeClr val="tx1">
                                  <a:lumMod val="75000"/>
                                  <a:lumOff val="25000"/>
                                </a:schemeClr>
                              </a:solidFill>
                              <a:latin typeface="Cambria Math" charset="0"/>
                              <a:ea typeface="Cambria Math" charset="0"/>
                              <a:cs typeface="Cambria Math" charset="0"/>
                            </a:rPr>
                            <m:t>𝜖</m:t>
                          </m:r>
                        </m:den>
                      </m:f>
                      <m:sSub>
                        <m:sSubPr>
                          <m:ctrlPr>
                            <a:rPr lang="en-US" altLang="ja-JP" sz="2000" i="1">
                              <a:solidFill>
                                <a:schemeClr val="tx1">
                                  <a:lumMod val="75000"/>
                                  <a:lumOff val="25000"/>
                                </a:schemeClr>
                              </a:solidFill>
                              <a:latin typeface="Cambria Math" charset="0"/>
                              <a:ea typeface="Cambria Math" charset="0"/>
                              <a:cs typeface="Cambria Math" charset="0"/>
                            </a:rPr>
                          </m:ctrlPr>
                        </m:sSubPr>
                        <m:e>
                          <m:d>
                            <m:dPr>
                              <m:begChr m:val=""/>
                              <m:endChr m:val="|"/>
                              <m:ctrlPr>
                                <a:rPr lang="en-US" altLang="ja-JP" sz="2000" i="1">
                                  <a:solidFill>
                                    <a:schemeClr val="tx1">
                                      <a:lumMod val="75000"/>
                                      <a:lumOff val="25000"/>
                                    </a:schemeClr>
                                  </a:solidFill>
                                  <a:latin typeface="Cambria Math" charset="0"/>
                                  <a:ea typeface="Cambria Math" charset="0"/>
                                  <a:cs typeface="Cambria Math" charset="0"/>
                                </a:rPr>
                              </m:ctrlPr>
                            </m:dPr>
                            <m:e>
                              <m:r>
                                <a:rPr lang="en-US" altLang="ja-JP" sz="2000" i="1">
                                  <a:solidFill>
                                    <a:schemeClr val="tx1">
                                      <a:lumMod val="75000"/>
                                      <a:lumOff val="25000"/>
                                    </a:schemeClr>
                                  </a:solidFill>
                                  <a:latin typeface="Cambria Math" charset="0"/>
                                  <a:ea typeface="Cambria Math" charset="0"/>
                                  <a:cs typeface="Cambria Math" charset="0"/>
                                </a:rPr>
                                <m:t>​</m:t>
                              </m:r>
                            </m:e>
                          </m:d>
                        </m:e>
                        <m:sub>
                          <m:r>
                            <a:rPr lang="en-US" altLang="ja-JP" sz="2000" i="1">
                              <a:solidFill>
                                <a:schemeClr val="tx1">
                                  <a:lumMod val="75000"/>
                                  <a:lumOff val="25000"/>
                                </a:schemeClr>
                              </a:solidFill>
                              <a:latin typeface="Cambria Math" charset="0"/>
                              <a:ea typeface="Cambria Math" charset="0"/>
                              <a:cs typeface="Cambria Math" charset="0"/>
                            </a:rPr>
                            <m:t>𝜖</m:t>
                          </m:r>
                          <m:r>
                            <a:rPr lang="en-US" altLang="ja-JP" sz="2000" i="1">
                              <a:solidFill>
                                <a:schemeClr val="tx1">
                                  <a:lumMod val="75000"/>
                                  <a:lumOff val="25000"/>
                                </a:schemeClr>
                              </a:solidFill>
                              <a:latin typeface="Cambria Math" charset="0"/>
                              <a:ea typeface="Cambria Math" charset="0"/>
                              <a:cs typeface="Cambria Math" charset="0"/>
                            </a:rPr>
                            <m:t>=0</m:t>
                          </m:r>
                        </m:sub>
                      </m:sSub>
                    </m:oMath>
                  </m:oMathPara>
                </a14:m>
                <a:endParaRPr lang="en-US" altLang="ja-JP" sz="2000" dirty="0">
                  <a:solidFill>
                    <a:schemeClr val="tx1">
                      <a:lumMod val="75000"/>
                      <a:lumOff val="2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002314" y="4579154"/>
                <a:ext cx="3305585" cy="72949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002314" y="5683117"/>
                <a:ext cx="3841629" cy="822661"/>
              </a:xfrm>
              <a:prstGeom prst="rect">
                <a:avLst/>
              </a:prstGeom>
              <a:noFill/>
            </p:spPr>
            <p:txBody>
              <a:bodyPr wrap="none" rtlCol="0">
                <a:spAutoFit/>
              </a:bodyPr>
              <a:lstStyle/>
              <a:p>
                <a:pPr marL="108000" indent="0">
                  <a:buNone/>
                </a:pPr>
                <a14:m>
                  <m:oMathPara xmlns:m="http://schemas.openxmlformats.org/officeDocument/2006/math">
                    <m:oMathParaPr>
                      <m:jc m:val="centerGroup"/>
                    </m:oMathParaPr>
                    <m:oMath xmlns:m="http://schemas.openxmlformats.org/officeDocument/2006/math">
                      <m:r>
                        <a:rPr lang="en-US" altLang="ja-JP" sz="2000" b="0" i="1" smtClean="0">
                          <a:solidFill>
                            <a:schemeClr val="tx1">
                              <a:lumMod val="75000"/>
                              <a:lumOff val="25000"/>
                            </a:schemeClr>
                          </a:solidFill>
                          <a:latin typeface="Cambria Math" charset="0"/>
                          <a:ea typeface="Cambria Math" charset="0"/>
                          <a:cs typeface="Cambria Math" charset="0"/>
                        </a:rPr>
                        <m:t>=</m:t>
                      </m:r>
                      <m:r>
                        <a:rPr lang="en-US" altLang="ja-JP" sz="2000" i="1" smtClean="0">
                          <a:solidFill>
                            <a:schemeClr val="tx1">
                              <a:lumMod val="75000"/>
                              <a:lumOff val="25000"/>
                            </a:schemeClr>
                          </a:solidFill>
                          <a:latin typeface="Cambria Math" charset="0"/>
                          <a:ea typeface="Cambria Math" charset="0"/>
                          <a:cs typeface="Cambria Math" charset="0"/>
                        </a:rPr>
                        <m:t>−</m:t>
                      </m:r>
                      <m:sSub>
                        <m:sSubPr>
                          <m:ctrlPr>
                            <a:rPr lang="en-US" altLang="ja-JP" sz="2000" i="1">
                              <a:solidFill>
                                <a:schemeClr val="tx1">
                                  <a:lumMod val="75000"/>
                                  <a:lumOff val="25000"/>
                                </a:schemeClr>
                              </a:solidFill>
                              <a:latin typeface="Cambria Math" charset="0"/>
                              <a:ea typeface="Cambria Math" charset="0"/>
                              <a:cs typeface="Cambria Math" charset="0"/>
                            </a:rPr>
                          </m:ctrlPr>
                        </m:sSubPr>
                        <m:e>
                          <m:r>
                            <a:rPr lang="en-US" altLang="ja-JP" sz="2000">
                              <a:solidFill>
                                <a:schemeClr val="tx1">
                                  <a:lumMod val="75000"/>
                                  <a:lumOff val="25000"/>
                                </a:schemeClr>
                              </a:solidFill>
                              <a:latin typeface="Cambria Math" charset="0"/>
                              <a:ea typeface="Cambria Math" charset="0"/>
                              <a:cs typeface="Cambria Math" charset="0"/>
                            </a:rPr>
                            <m:t>𝛻</m:t>
                          </m:r>
                        </m:e>
                        <m:sub>
                          <m:r>
                            <a:rPr lang="en-US" altLang="ja-JP" sz="2000" i="1">
                              <a:solidFill>
                                <a:schemeClr val="tx1">
                                  <a:lumMod val="75000"/>
                                  <a:lumOff val="25000"/>
                                </a:schemeClr>
                              </a:solidFill>
                              <a:latin typeface="Cambria Math" charset="0"/>
                              <a:ea typeface="Cambria Math" charset="0"/>
                              <a:cs typeface="Cambria Math" charset="0"/>
                            </a:rPr>
                            <m:t>𝜃</m:t>
                          </m:r>
                        </m:sub>
                      </m:sSub>
                      <m:r>
                        <a:rPr lang="en-US" altLang="ja-JP" sz="2000" i="1">
                          <a:solidFill>
                            <a:schemeClr val="tx1">
                              <a:lumMod val="75000"/>
                              <a:lumOff val="25000"/>
                            </a:schemeClr>
                          </a:solidFill>
                          <a:latin typeface="Cambria Math" charset="0"/>
                          <a:ea typeface="Cambria Math" charset="0"/>
                          <a:cs typeface="Cambria Math" charset="0"/>
                        </a:rPr>
                        <m:t>𝐿</m:t>
                      </m:r>
                      <m:sSup>
                        <m:sSupPr>
                          <m:ctrlPr>
                            <a:rPr lang="en-US" altLang="ja-JP" sz="2000" i="1">
                              <a:solidFill>
                                <a:schemeClr val="tx1">
                                  <a:lumMod val="75000"/>
                                  <a:lumOff val="25000"/>
                                </a:schemeClr>
                              </a:solidFill>
                              <a:latin typeface="Cambria Math" charset="0"/>
                              <a:ea typeface="Cambria Math" charset="0"/>
                              <a:cs typeface="Cambria Math" charset="0"/>
                            </a:rPr>
                          </m:ctrlPr>
                        </m:sSupPr>
                        <m:e>
                          <m:d>
                            <m:dPr>
                              <m:ctrlPr>
                                <a:rPr lang="en-US" altLang="ja-JP" sz="2000" i="1">
                                  <a:solidFill>
                                    <a:schemeClr val="tx1">
                                      <a:lumMod val="75000"/>
                                      <a:lumOff val="25000"/>
                                    </a:schemeClr>
                                  </a:solidFill>
                                  <a:latin typeface="Cambria Math" charset="0"/>
                                  <a:ea typeface="Cambria Math" charset="0"/>
                                  <a:cs typeface="Cambria Math" charset="0"/>
                                </a:rPr>
                              </m:ctrlPr>
                            </m:dPr>
                            <m:e>
                              <m:sSub>
                                <m:sSubPr>
                                  <m:ctrlPr>
                                    <a:rPr lang="en-US" altLang="ja-JP" sz="2000" i="1">
                                      <a:solidFill>
                                        <a:schemeClr val="tx1">
                                          <a:lumMod val="75000"/>
                                          <a:lumOff val="25000"/>
                                        </a:schemeClr>
                                      </a:solidFill>
                                      <a:latin typeface="Cambria Math" charset="0"/>
                                      <a:ea typeface="Cambria Math" charset="0"/>
                                      <a:cs typeface="Cambria Math" charset="0"/>
                                    </a:rPr>
                                  </m:ctrlPr>
                                </m:sSubPr>
                                <m:e>
                                  <m:r>
                                    <a:rPr lang="en-US" altLang="ja-JP" sz="2000" i="1">
                                      <a:solidFill>
                                        <a:schemeClr val="tx1">
                                          <a:lumMod val="75000"/>
                                          <a:lumOff val="25000"/>
                                        </a:schemeClr>
                                      </a:solidFill>
                                      <a:latin typeface="Cambria Math" charset="0"/>
                                      <a:ea typeface="Cambria Math" charset="0"/>
                                      <a:cs typeface="Cambria Math" charset="0"/>
                                    </a:rPr>
                                    <m:t>𝑧</m:t>
                                  </m:r>
                                </m:e>
                                <m:sub>
                                  <m:r>
                                    <a:rPr lang="en-US" altLang="ja-JP" sz="2000" i="1">
                                      <a:solidFill>
                                        <a:schemeClr val="tx1">
                                          <a:lumMod val="75000"/>
                                          <a:lumOff val="25000"/>
                                        </a:schemeClr>
                                      </a:solidFill>
                                      <a:latin typeface="Cambria Math" charset="0"/>
                                      <a:ea typeface="Cambria Math" charset="0"/>
                                      <a:cs typeface="Cambria Math" charset="0"/>
                                    </a:rPr>
                                    <m:t>𝑡𝑒𝑠𝑡</m:t>
                                  </m:r>
                                </m:sub>
                              </m:sSub>
                              <m:r>
                                <a:rPr lang="en-US" altLang="ja-JP" sz="2000" i="1">
                                  <a:solidFill>
                                    <a:schemeClr val="tx1">
                                      <a:lumMod val="75000"/>
                                      <a:lumOff val="25000"/>
                                    </a:schemeClr>
                                  </a:solidFill>
                                  <a:latin typeface="Cambria Math" charset="0"/>
                                  <a:ea typeface="Cambria Math" charset="0"/>
                                  <a:cs typeface="Cambria Math" charset="0"/>
                                </a:rPr>
                                <m:t>, </m:t>
                              </m:r>
                              <m:acc>
                                <m:accPr>
                                  <m:chr m:val="̂"/>
                                  <m:ctrlPr>
                                    <a:rPr lang="en-US" altLang="ja-JP" sz="2000" i="1">
                                      <a:solidFill>
                                        <a:schemeClr val="tx1">
                                          <a:lumMod val="75000"/>
                                          <a:lumOff val="25000"/>
                                        </a:schemeClr>
                                      </a:solidFill>
                                      <a:latin typeface="Cambria Math" charset="0"/>
                                      <a:ea typeface="Cambria Math" charset="0"/>
                                      <a:cs typeface="Cambria Math" charset="0"/>
                                    </a:rPr>
                                  </m:ctrlPr>
                                </m:accPr>
                                <m:e>
                                  <m:r>
                                    <a:rPr lang="en-US" altLang="ja-JP" sz="2000" i="1">
                                      <a:solidFill>
                                        <a:schemeClr val="tx1">
                                          <a:lumMod val="75000"/>
                                          <a:lumOff val="25000"/>
                                        </a:schemeClr>
                                      </a:solidFill>
                                      <a:latin typeface="Cambria Math" charset="0"/>
                                      <a:ea typeface="Cambria Math" charset="0"/>
                                      <a:cs typeface="Cambria Math" charset="0"/>
                                    </a:rPr>
                                    <m:t>𝜃</m:t>
                                  </m:r>
                                </m:e>
                              </m:acc>
                            </m:e>
                          </m:d>
                        </m:e>
                        <m:sup>
                          <m:r>
                            <a:rPr lang="en-US" altLang="ja-JP" sz="2000" i="1">
                              <a:solidFill>
                                <a:schemeClr val="tx1">
                                  <a:lumMod val="75000"/>
                                  <a:lumOff val="25000"/>
                                </a:schemeClr>
                              </a:solidFill>
                              <a:latin typeface="Cambria Math" charset="0"/>
                              <a:ea typeface="Cambria Math" charset="0"/>
                              <a:cs typeface="Cambria Math" charset="0"/>
                            </a:rPr>
                            <m:t>𝑇</m:t>
                          </m:r>
                        </m:sup>
                      </m:sSup>
                      <m:sSubSup>
                        <m:sSubSupPr>
                          <m:ctrlPr>
                            <a:rPr lang="en-US" altLang="ja-JP" sz="2000" i="1">
                              <a:solidFill>
                                <a:schemeClr val="tx1">
                                  <a:lumMod val="75000"/>
                                  <a:lumOff val="25000"/>
                                </a:schemeClr>
                              </a:solidFill>
                              <a:latin typeface="Cambria Math" charset="0"/>
                            </a:rPr>
                          </m:ctrlPr>
                        </m:sSubSupPr>
                        <m:e>
                          <m:r>
                            <a:rPr lang="en-US" altLang="ja-JP" sz="2000" i="1">
                              <a:solidFill>
                                <a:schemeClr val="tx1">
                                  <a:lumMod val="75000"/>
                                  <a:lumOff val="25000"/>
                                </a:schemeClr>
                              </a:solidFill>
                              <a:latin typeface="Cambria Math" charset="0"/>
                            </a:rPr>
                            <m:t>𝐻</m:t>
                          </m:r>
                        </m:e>
                        <m:sub>
                          <m:acc>
                            <m:accPr>
                              <m:chr m:val="̂"/>
                              <m:ctrlPr>
                                <a:rPr lang="en-US" altLang="ja-JP" sz="2000" i="1">
                                  <a:solidFill>
                                    <a:schemeClr val="tx1">
                                      <a:lumMod val="75000"/>
                                      <a:lumOff val="25000"/>
                                    </a:schemeClr>
                                  </a:solidFill>
                                  <a:latin typeface="Cambria Math" charset="0"/>
                                </a:rPr>
                              </m:ctrlPr>
                            </m:accPr>
                            <m:e>
                              <m:r>
                                <a:rPr lang="en-US" altLang="ja-JP" sz="2000" i="1">
                                  <a:solidFill>
                                    <a:schemeClr val="tx1">
                                      <a:lumMod val="75000"/>
                                      <a:lumOff val="25000"/>
                                    </a:schemeClr>
                                  </a:solidFill>
                                  <a:latin typeface="Cambria Math" charset="0"/>
                                </a:rPr>
                                <m:t>𝜃</m:t>
                              </m:r>
                            </m:e>
                          </m:acc>
                        </m:sub>
                        <m:sup>
                          <m:r>
                            <a:rPr lang="en-US" altLang="ja-JP" sz="2000" i="1">
                              <a:solidFill>
                                <a:schemeClr val="tx1">
                                  <a:lumMod val="75000"/>
                                  <a:lumOff val="25000"/>
                                </a:schemeClr>
                              </a:solidFill>
                              <a:latin typeface="Cambria Math" charset="0"/>
                            </a:rPr>
                            <m:t>−1</m:t>
                          </m:r>
                        </m:sup>
                      </m:sSubSup>
                      <m:sSub>
                        <m:sSubPr>
                          <m:ctrlPr>
                            <a:rPr lang="en-US" altLang="ja-JP" sz="2000" i="1">
                              <a:solidFill>
                                <a:schemeClr val="tx1">
                                  <a:lumMod val="75000"/>
                                  <a:lumOff val="25000"/>
                                </a:schemeClr>
                              </a:solidFill>
                              <a:latin typeface="Cambria Math" charset="0"/>
                            </a:rPr>
                          </m:ctrlPr>
                        </m:sSubPr>
                        <m:e>
                          <m:r>
                            <a:rPr lang="en-US" altLang="ja-JP" sz="2000">
                              <a:solidFill>
                                <a:schemeClr val="tx1">
                                  <a:lumMod val="75000"/>
                                  <a:lumOff val="25000"/>
                                </a:schemeClr>
                              </a:solidFill>
                              <a:latin typeface="Cambria Math" charset="0"/>
                            </a:rPr>
                            <m:t> </m:t>
                          </m:r>
                          <m:r>
                            <a:rPr lang="en-US" altLang="ja-JP" sz="2000">
                              <a:solidFill>
                                <a:schemeClr val="tx1">
                                  <a:lumMod val="75000"/>
                                  <a:lumOff val="25000"/>
                                </a:schemeClr>
                              </a:solidFill>
                              <a:latin typeface="Cambria Math" charset="0"/>
                            </a:rPr>
                            <m:t>𝛻</m:t>
                          </m:r>
                        </m:e>
                        <m:sub>
                          <m:r>
                            <a:rPr lang="en-US" altLang="ja-JP" sz="2000" i="1">
                              <a:solidFill>
                                <a:schemeClr val="tx1">
                                  <a:lumMod val="75000"/>
                                  <a:lumOff val="25000"/>
                                </a:schemeClr>
                              </a:solidFill>
                              <a:latin typeface="Cambria Math" charset="0"/>
                            </a:rPr>
                            <m:t>𝜃</m:t>
                          </m:r>
                        </m:sub>
                      </m:sSub>
                      <m:r>
                        <a:rPr lang="en-US" altLang="ja-JP" sz="2000" i="1">
                          <a:solidFill>
                            <a:schemeClr val="tx1">
                              <a:lumMod val="75000"/>
                              <a:lumOff val="25000"/>
                            </a:schemeClr>
                          </a:solidFill>
                          <a:latin typeface="Cambria Math" charset="0"/>
                        </a:rPr>
                        <m:t>𝐿</m:t>
                      </m:r>
                      <m:d>
                        <m:dPr>
                          <m:ctrlPr>
                            <a:rPr lang="en-US" altLang="ja-JP" sz="2000" i="1">
                              <a:solidFill>
                                <a:schemeClr val="tx1">
                                  <a:lumMod val="75000"/>
                                  <a:lumOff val="25000"/>
                                </a:schemeClr>
                              </a:solidFill>
                              <a:latin typeface="Cambria Math" charset="0"/>
                            </a:rPr>
                          </m:ctrlPr>
                        </m:dPr>
                        <m:e>
                          <m:r>
                            <a:rPr lang="en-US" altLang="ja-JP" sz="2000" i="1">
                              <a:solidFill>
                                <a:schemeClr val="tx1">
                                  <a:lumMod val="75000"/>
                                  <a:lumOff val="25000"/>
                                </a:schemeClr>
                              </a:solidFill>
                              <a:latin typeface="Cambria Math" charset="0"/>
                            </a:rPr>
                            <m:t>𝑧</m:t>
                          </m:r>
                          <m:r>
                            <a:rPr lang="en-US" altLang="ja-JP" sz="2000" i="1">
                              <a:solidFill>
                                <a:schemeClr val="tx1">
                                  <a:lumMod val="75000"/>
                                  <a:lumOff val="25000"/>
                                </a:schemeClr>
                              </a:solidFill>
                              <a:latin typeface="Cambria Math" charset="0"/>
                            </a:rPr>
                            <m:t>,</m:t>
                          </m:r>
                          <m:acc>
                            <m:accPr>
                              <m:chr m:val="̂"/>
                              <m:ctrlPr>
                                <a:rPr lang="en-US" altLang="ja-JP" sz="2000" i="1">
                                  <a:solidFill>
                                    <a:schemeClr val="tx1">
                                      <a:lumMod val="75000"/>
                                      <a:lumOff val="25000"/>
                                    </a:schemeClr>
                                  </a:solidFill>
                                  <a:latin typeface="Cambria Math" charset="0"/>
                                </a:rPr>
                              </m:ctrlPr>
                            </m:accPr>
                            <m:e>
                              <m:r>
                                <a:rPr lang="en-US" altLang="ja-JP" sz="2000" i="1">
                                  <a:solidFill>
                                    <a:schemeClr val="tx1">
                                      <a:lumMod val="75000"/>
                                      <a:lumOff val="25000"/>
                                    </a:schemeClr>
                                  </a:solidFill>
                                  <a:latin typeface="Cambria Math" charset="0"/>
                                </a:rPr>
                                <m:t>𝜃</m:t>
                              </m:r>
                            </m:e>
                          </m:acc>
                        </m:e>
                      </m:d>
                    </m:oMath>
                  </m:oMathPara>
                </a14:m>
                <a:endParaRPr lang="en-US" altLang="ja-JP" sz="2000" dirty="0">
                  <a:solidFill>
                    <a:schemeClr val="tx1">
                      <a:lumMod val="75000"/>
                      <a:lumOff val="25000"/>
                    </a:schemeClr>
                  </a:solidFill>
                </a:endParaRPr>
              </a:p>
              <a:p>
                <a:endParaRPr kumimoji="1" lang="ja-JP" altLang="en-US" sz="20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002314" y="5683117"/>
                <a:ext cx="3841629" cy="822661"/>
              </a:xfrm>
              <a:prstGeom prst="rect">
                <a:avLst/>
              </a:prstGeom>
              <a:blipFill rotWithShape="0">
                <a:blip r:embed="rId5"/>
                <a:stretch>
                  <a:fillRect/>
                </a:stretch>
              </a:blipFill>
            </p:spPr>
            <p:txBody>
              <a:bodyPr/>
              <a:lstStyle/>
              <a:p>
                <a:r>
                  <a:rPr lang="ja-JP" altLang="en-US">
                    <a:noFill/>
                  </a:rPr>
                  <a:t> </a:t>
                </a:r>
              </a:p>
            </p:txBody>
          </p:sp>
        </mc:Fallback>
      </mc:AlternateContent>
      <p:sp>
        <p:nvSpPr>
          <p:cNvPr id="8" name="TextBox 7"/>
          <p:cNvSpPr txBox="1"/>
          <p:nvPr/>
        </p:nvSpPr>
        <p:spPr>
          <a:xfrm>
            <a:off x="9035491" y="5831463"/>
            <a:ext cx="1435008" cy="369332"/>
          </a:xfrm>
          <a:prstGeom prst="rect">
            <a:avLst/>
          </a:prstGeom>
          <a:noFill/>
        </p:spPr>
        <p:txBody>
          <a:bodyPr wrap="none" rtlCol="0">
            <a:spAutoFit/>
          </a:bodyPr>
          <a:lstStyle/>
          <a:p>
            <a:r>
              <a:rPr kumimoji="1" lang="ja-JP" altLang="en-US" dirty="0" smtClean="0">
                <a:solidFill>
                  <a:schemeClr val="tx1">
                    <a:lumMod val="75000"/>
                    <a:lumOff val="25000"/>
                  </a:schemeClr>
                </a:solidFill>
              </a:rPr>
              <a:t>さっきの結果</a:t>
            </a:r>
          </a:p>
        </p:txBody>
      </p:sp>
    </p:spTree>
    <p:extLst>
      <p:ext uri="{BB962C8B-B14F-4D97-AF65-F5344CB8AC3E}">
        <p14:creationId xmlns:p14="http://schemas.microsoft.com/office/powerpoint/2010/main" val="21387924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影響関数</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108000" indent="0">
                  <a:buNone/>
                </a:pPr>
                <a:r>
                  <a:rPr lang="ja-JP" altLang="en-US" sz="2400" dirty="0" smtClean="0">
                    <a:latin typeface="Cambria Math" charset="0"/>
                  </a:rPr>
                  <a:t>結局、特定の学習データがモデルの予測（ロス）に与える影響は、</a:t>
                </a:r>
                <a:endParaRPr lang="en-US" altLang="ja-JP" sz="2800" i="1" dirty="0" smtClean="0">
                  <a:latin typeface="Cambria Math" charset="0"/>
                </a:endParaRPr>
              </a:p>
              <a:p>
                <a:pPr marL="108000" indent="0">
                  <a:buNone/>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charset="0"/>
                            </a:rPr>
                          </m:ctrlPr>
                        </m:sSubPr>
                        <m:e>
                          <m:r>
                            <a:rPr lang="en-US" altLang="ja-JP" sz="2800" i="1">
                              <a:latin typeface="Cambria Math" charset="0"/>
                            </a:rPr>
                            <m:t>𝐼</m:t>
                          </m:r>
                        </m:e>
                        <m:sub>
                          <m:r>
                            <a:rPr lang="en-US" altLang="ja-JP" sz="2800" i="1">
                              <a:latin typeface="Cambria Math" charset="0"/>
                            </a:rPr>
                            <m:t>𝑢𝑝</m:t>
                          </m:r>
                          <m:r>
                            <a:rPr lang="en-US" altLang="ja-JP" sz="2800" i="1">
                              <a:latin typeface="Cambria Math" charset="0"/>
                            </a:rPr>
                            <m:t>, </m:t>
                          </m:r>
                          <m:r>
                            <a:rPr lang="en-US" altLang="ja-JP" sz="2800" i="1">
                              <a:latin typeface="Cambria Math" charset="0"/>
                            </a:rPr>
                            <m:t>𝑙𝑜𝑠𝑠</m:t>
                          </m:r>
                        </m:sub>
                      </m:sSub>
                      <m:d>
                        <m:dPr>
                          <m:ctrlPr>
                            <a:rPr lang="en-US" altLang="ja-JP" sz="2800" i="1">
                              <a:latin typeface="Cambria Math" charset="0"/>
                            </a:rPr>
                          </m:ctrlPr>
                        </m:dPr>
                        <m:e>
                          <m:r>
                            <a:rPr lang="en-US" altLang="ja-JP" sz="2800" i="1">
                              <a:latin typeface="Cambria Math" charset="0"/>
                            </a:rPr>
                            <m:t>𝑧</m:t>
                          </m:r>
                          <m:r>
                            <a:rPr lang="en-US" altLang="ja-JP" sz="2800" i="1">
                              <a:latin typeface="Cambria Math" charset="0"/>
                            </a:rPr>
                            <m:t>, </m:t>
                          </m:r>
                          <m:sSub>
                            <m:sSubPr>
                              <m:ctrlPr>
                                <a:rPr lang="en-US" altLang="ja-JP" sz="2800" i="1">
                                  <a:latin typeface="Cambria Math" charset="0"/>
                                </a:rPr>
                              </m:ctrlPr>
                            </m:sSubPr>
                            <m:e>
                              <m:r>
                                <a:rPr lang="en-US" altLang="ja-JP" sz="2800" i="1">
                                  <a:latin typeface="Cambria Math" charset="0"/>
                                </a:rPr>
                                <m:t>𝑧</m:t>
                              </m:r>
                            </m:e>
                            <m:sub>
                              <m:r>
                                <a:rPr lang="en-US" altLang="ja-JP" sz="2800" i="1">
                                  <a:latin typeface="Cambria Math" charset="0"/>
                                </a:rPr>
                                <m:t>𝑡𝑒𝑠𝑡</m:t>
                              </m:r>
                            </m:sub>
                          </m:sSub>
                        </m:e>
                      </m:d>
                      <m:r>
                        <a:rPr lang="en-US" altLang="ja-JP" sz="2800" b="0" i="1" smtClean="0">
                          <a:latin typeface="Cambria Math" charset="0"/>
                        </a:rPr>
                        <m:t>=</m:t>
                      </m:r>
                      <m:r>
                        <a:rPr lang="en-US" altLang="ja-JP" sz="2800" i="1">
                          <a:latin typeface="Cambria Math" charset="0"/>
                          <a:ea typeface="Cambria Math" charset="0"/>
                          <a:cs typeface="Cambria Math" charset="0"/>
                        </a:rPr>
                        <m:t>−</m:t>
                      </m:r>
                      <m:sSub>
                        <m:sSubPr>
                          <m:ctrlPr>
                            <a:rPr lang="en-US" altLang="ja-JP" sz="2800" i="1">
                              <a:latin typeface="Cambria Math" charset="0"/>
                              <a:ea typeface="Cambria Math" charset="0"/>
                              <a:cs typeface="Cambria Math" charset="0"/>
                            </a:rPr>
                          </m:ctrlPr>
                        </m:sSubPr>
                        <m:e>
                          <m:r>
                            <a:rPr lang="en-US" altLang="ja-JP" sz="2800">
                              <a:latin typeface="Cambria Math" charset="0"/>
                              <a:ea typeface="Cambria Math" charset="0"/>
                              <a:cs typeface="Cambria Math" charset="0"/>
                            </a:rPr>
                            <m:t>𝛻</m:t>
                          </m:r>
                        </m:e>
                        <m:sub>
                          <m:r>
                            <a:rPr lang="en-US" altLang="ja-JP" sz="2800" i="1">
                              <a:latin typeface="Cambria Math" charset="0"/>
                              <a:ea typeface="Cambria Math" charset="0"/>
                              <a:cs typeface="Cambria Math" charset="0"/>
                            </a:rPr>
                            <m:t>𝜃</m:t>
                          </m:r>
                        </m:sub>
                      </m:sSub>
                      <m:r>
                        <a:rPr lang="en-US" altLang="ja-JP" sz="2800" i="1">
                          <a:latin typeface="Cambria Math" charset="0"/>
                          <a:ea typeface="Cambria Math" charset="0"/>
                          <a:cs typeface="Cambria Math" charset="0"/>
                        </a:rPr>
                        <m:t>𝐿</m:t>
                      </m:r>
                      <m:sSup>
                        <m:sSupPr>
                          <m:ctrlPr>
                            <a:rPr lang="en-US" altLang="ja-JP" sz="2800" i="1">
                              <a:latin typeface="Cambria Math" charset="0"/>
                              <a:ea typeface="Cambria Math" charset="0"/>
                              <a:cs typeface="Cambria Math" charset="0"/>
                            </a:rPr>
                          </m:ctrlPr>
                        </m:sSupPr>
                        <m:e>
                          <m:d>
                            <m:dPr>
                              <m:ctrlPr>
                                <a:rPr lang="en-US" altLang="ja-JP" sz="2800" i="1">
                                  <a:latin typeface="Cambria Math" charset="0"/>
                                  <a:ea typeface="Cambria Math" charset="0"/>
                                  <a:cs typeface="Cambria Math" charset="0"/>
                                </a:rPr>
                              </m:ctrlPr>
                            </m:dPr>
                            <m:e>
                              <m:sSub>
                                <m:sSubPr>
                                  <m:ctrlPr>
                                    <a:rPr lang="en-US" altLang="ja-JP" sz="2800" i="1">
                                      <a:latin typeface="Cambria Math" charset="0"/>
                                      <a:ea typeface="Cambria Math" charset="0"/>
                                      <a:cs typeface="Cambria Math" charset="0"/>
                                    </a:rPr>
                                  </m:ctrlPr>
                                </m:sSubPr>
                                <m:e>
                                  <m:r>
                                    <a:rPr lang="en-US" altLang="ja-JP" sz="2800" i="1">
                                      <a:latin typeface="Cambria Math" charset="0"/>
                                      <a:ea typeface="Cambria Math" charset="0"/>
                                      <a:cs typeface="Cambria Math" charset="0"/>
                                    </a:rPr>
                                    <m:t>𝑧</m:t>
                                  </m:r>
                                </m:e>
                                <m:sub>
                                  <m:r>
                                    <a:rPr lang="en-US" altLang="ja-JP" sz="2800" i="1">
                                      <a:latin typeface="Cambria Math" charset="0"/>
                                      <a:ea typeface="Cambria Math" charset="0"/>
                                      <a:cs typeface="Cambria Math" charset="0"/>
                                    </a:rPr>
                                    <m:t>𝑡𝑒𝑠𝑡</m:t>
                                  </m:r>
                                </m:sub>
                              </m:sSub>
                              <m:r>
                                <a:rPr lang="en-US" altLang="ja-JP" sz="2800" i="1">
                                  <a:latin typeface="Cambria Math" charset="0"/>
                                  <a:ea typeface="Cambria Math" charset="0"/>
                                  <a:cs typeface="Cambria Math" charset="0"/>
                                </a:rPr>
                                <m:t>, </m:t>
                              </m:r>
                              <m:acc>
                                <m:accPr>
                                  <m:chr m:val="̂"/>
                                  <m:ctrlPr>
                                    <a:rPr lang="en-US" altLang="ja-JP" sz="2800" i="1">
                                      <a:latin typeface="Cambria Math" charset="0"/>
                                      <a:ea typeface="Cambria Math" charset="0"/>
                                      <a:cs typeface="Cambria Math" charset="0"/>
                                    </a:rPr>
                                  </m:ctrlPr>
                                </m:accPr>
                                <m:e>
                                  <m:r>
                                    <a:rPr lang="en-US" altLang="ja-JP" sz="2800" i="1">
                                      <a:latin typeface="Cambria Math" charset="0"/>
                                      <a:ea typeface="Cambria Math" charset="0"/>
                                      <a:cs typeface="Cambria Math" charset="0"/>
                                    </a:rPr>
                                    <m:t>𝜃</m:t>
                                  </m:r>
                                </m:e>
                              </m:acc>
                            </m:e>
                          </m:d>
                        </m:e>
                        <m:sup>
                          <m:r>
                            <a:rPr lang="en-US" altLang="ja-JP" sz="2800" i="1">
                              <a:latin typeface="Cambria Math" charset="0"/>
                              <a:ea typeface="Cambria Math" charset="0"/>
                              <a:cs typeface="Cambria Math" charset="0"/>
                            </a:rPr>
                            <m:t>𝑇</m:t>
                          </m:r>
                        </m:sup>
                      </m:sSup>
                      <m:sSubSup>
                        <m:sSubSupPr>
                          <m:ctrlPr>
                            <a:rPr lang="en-US" altLang="ja-JP" sz="2800" i="1">
                              <a:latin typeface="Cambria Math" charset="0"/>
                            </a:rPr>
                          </m:ctrlPr>
                        </m:sSubSupPr>
                        <m:e>
                          <m:r>
                            <a:rPr lang="en-US" altLang="ja-JP" sz="2800" i="1">
                              <a:latin typeface="Cambria Math" charset="0"/>
                            </a:rPr>
                            <m:t>𝐻</m:t>
                          </m:r>
                        </m:e>
                        <m:sub>
                          <m:acc>
                            <m:accPr>
                              <m:chr m:val="̂"/>
                              <m:ctrlPr>
                                <a:rPr lang="en-US" altLang="ja-JP" sz="2800" i="1">
                                  <a:latin typeface="Cambria Math" charset="0"/>
                                </a:rPr>
                              </m:ctrlPr>
                            </m:accPr>
                            <m:e>
                              <m:r>
                                <a:rPr lang="en-US" altLang="ja-JP" sz="2800" i="1">
                                  <a:latin typeface="Cambria Math" charset="0"/>
                                </a:rPr>
                                <m:t>𝜃</m:t>
                              </m:r>
                            </m:e>
                          </m:acc>
                        </m:sub>
                        <m:sup>
                          <m:r>
                            <a:rPr lang="en-US" altLang="ja-JP" sz="2800" i="1">
                              <a:latin typeface="Cambria Math" charset="0"/>
                            </a:rPr>
                            <m:t>−1</m:t>
                          </m:r>
                        </m:sup>
                      </m:sSubSup>
                      <m:sSub>
                        <m:sSubPr>
                          <m:ctrlPr>
                            <a:rPr lang="en-US" altLang="ja-JP" sz="2800" i="1">
                              <a:latin typeface="Cambria Math" charset="0"/>
                            </a:rPr>
                          </m:ctrlPr>
                        </m:sSubPr>
                        <m:e>
                          <m:r>
                            <a:rPr lang="en-US" altLang="ja-JP" sz="2800">
                              <a:latin typeface="Cambria Math" charset="0"/>
                            </a:rPr>
                            <m:t> </m:t>
                          </m:r>
                          <m:r>
                            <a:rPr lang="en-US" altLang="ja-JP" sz="2800">
                              <a:latin typeface="Cambria Math" charset="0"/>
                            </a:rPr>
                            <m:t>𝛻</m:t>
                          </m:r>
                        </m:e>
                        <m:sub>
                          <m:r>
                            <a:rPr lang="en-US" altLang="ja-JP" sz="2800" i="1">
                              <a:latin typeface="Cambria Math" charset="0"/>
                            </a:rPr>
                            <m:t>𝜃</m:t>
                          </m:r>
                        </m:sub>
                      </m:sSub>
                      <m:r>
                        <a:rPr lang="en-US" altLang="ja-JP" sz="2800" i="1">
                          <a:latin typeface="Cambria Math" charset="0"/>
                        </a:rPr>
                        <m:t>𝐿</m:t>
                      </m:r>
                      <m:d>
                        <m:dPr>
                          <m:ctrlPr>
                            <a:rPr lang="en-US" altLang="ja-JP" sz="2800" i="1" smtClean="0">
                              <a:latin typeface="Cambria Math" charset="0"/>
                            </a:rPr>
                          </m:ctrlPr>
                        </m:dPr>
                        <m:e>
                          <m:r>
                            <a:rPr lang="en-US" altLang="ja-JP" sz="2800" i="1">
                              <a:latin typeface="Cambria Math" charset="0"/>
                            </a:rPr>
                            <m:t>𝑧</m:t>
                          </m:r>
                          <m:r>
                            <a:rPr lang="en-US" altLang="ja-JP" sz="2800" i="1">
                              <a:latin typeface="Cambria Math" charset="0"/>
                            </a:rPr>
                            <m:t>,</m:t>
                          </m:r>
                          <m:acc>
                            <m:accPr>
                              <m:chr m:val="̂"/>
                              <m:ctrlPr>
                                <a:rPr lang="en-US" altLang="ja-JP" sz="2800" i="1">
                                  <a:latin typeface="Cambria Math" charset="0"/>
                                </a:rPr>
                              </m:ctrlPr>
                            </m:accPr>
                            <m:e>
                              <m:r>
                                <a:rPr lang="en-US" altLang="ja-JP" sz="2800" b="0" i="1" smtClean="0">
                                  <a:latin typeface="Cambria Math" charset="0"/>
                                </a:rPr>
                                <m:t>𝜃</m:t>
                              </m:r>
                            </m:e>
                          </m:acc>
                        </m:e>
                      </m:d>
                    </m:oMath>
                  </m:oMathPara>
                </a14:m>
                <a:endParaRPr lang="en-US" altLang="ja-JP" sz="2800" dirty="0" smtClean="0"/>
              </a:p>
              <a:p>
                <a:pPr marL="108000" indent="0">
                  <a:buNone/>
                </a:pPr>
                <a:endParaRPr lang="en-US" altLang="ja-JP" sz="2800" dirty="0"/>
              </a:p>
              <a:p>
                <a:pPr marL="108000" indent="0">
                  <a:buNone/>
                </a:pPr>
                <a:endParaRPr lang="en-US" altLang="ja-JP" sz="2800" dirty="0" smtClean="0"/>
              </a:p>
              <a:p>
                <a:pPr marL="108000" indent="0">
                  <a:buNone/>
                </a:pPr>
                <a:endParaRPr lang="en-US" altLang="ja-JP" sz="2800" dirty="0"/>
              </a:p>
              <a:p>
                <a:pPr marL="108000" indent="0">
                  <a:buNone/>
                </a:pPr>
                <a:endParaRPr lang="en-US" altLang="ja-JP" sz="2800" dirty="0" smtClean="0"/>
              </a:p>
              <a:p>
                <a:pPr marL="108000" indent="0" algn="ctr">
                  <a:buNone/>
                </a:pPr>
                <a:r>
                  <a:rPr lang="ja-JP" altLang="en-US" sz="2800" dirty="0" smtClean="0"/>
                  <a:t>これで計算できる！！</a:t>
                </a:r>
                <a:endParaRPr lang="en-US" altLang="ja-JP" sz="28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91" t="-1361" b="-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557683" y="4245019"/>
                <a:ext cx="5107796" cy="439800"/>
              </a:xfrm>
              <a:prstGeom prst="rect">
                <a:avLst/>
              </a:prstGeom>
              <a:noFill/>
            </p:spPr>
            <p:txBody>
              <a:bodyPr wrap="none" rtlCol="0">
                <a:spAutoFit/>
              </a:bodyPr>
              <a:lstStyle/>
              <a:p>
                <a14:m>
                  <m:oMath xmlns:m="http://schemas.openxmlformats.org/officeDocument/2006/math">
                    <m:sSub>
                      <m:sSubPr>
                        <m:ctrlPr>
                          <a:rPr lang="en-US" altLang="ja-JP" sz="2000" i="1">
                            <a:latin typeface="Cambria Math" charset="0"/>
                          </a:rPr>
                        </m:ctrlPr>
                      </m:sSubPr>
                      <m:e>
                        <m:r>
                          <a:rPr lang="en-US" altLang="ja-JP" sz="2000">
                            <a:latin typeface="Cambria Math" charset="0"/>
                          </a:rPr>
                          <m:t> </m:t>
                        </m:r>
                        <m:r>
                          <a:rPr lang="en-US" altLang="ja-JP" sz="2000">
                            <a:latin typeface="Cambria Math" charset="0"/>
                          </a:rPr>
                          <m:t>𝛻</m:t>
                        </m:r>
                      </m:e>
                      <m:sub>
                        <m:r>
                          <a:rPr lang="en-US" altLang="ja-JP" sz="2000" i="1">
                            <a:latin typeface="Cambria Math" charset="0"/>
                          </a:rPr>
                          <m:t>𝜃</m:t>
                        </m:r>
                      </m:sub>
                    </m:sSub>
                    <m:r>
                      <a:rPr lang="en-US" altLang="ja-JP" sz="2000" i="1">
                        <a:latin typeface="Cambria Math" charset="0"/>
                      </a:rPr>
                      <m:t>𝐿</m:t>
                    </m:r>
                    <m:d>
                      <m:dPr>
                        <m:ctrlPr>
                          <a:rPr lang="en-US" altLang="ja-JP" sz="2000" i="1">
                            <a:latin typeface="Cambria Math" charset="0"/>
                          </a:rPr>
                        </m:ctrlPr>
                      </m:dPr>
                      <m:e>
                        <m:r>
                          <a:rPr lang="en-US" altLang="ja-JP" sz="2000" i="1">
                            <a:latin typeface="Cambria Math" charset="0"/>
                          </a:rPr>
                          <m:t>𝑧</m:t>
                        </m:r>
                        <m:r>
                          <a:rPr lang="en-US" altLang="ja-JP" sz="2000" i="1">
                            <a:latin typeface="Cambria Math" charset="0"/>
                          </a:rPr>
                          <m:t>,</m:t>
                        </m:r>
                        <m:acc>
                          <m:accPr>
                            <m:chr m:val="̂"/>
                            <m:ctrlPr>
                              <a:rPr lang="en-US" altLang="ja-JP" sz="2000" i="1">
                                <a:latin typeface="Cambria Math" charset="0"/>
                              </a:rPr>
                            </m:ctrlPr>
                          </m:accPr>
                          <m:e>
                            <m:r>
                              <a:rPr lang="en-US" altLang="ja-JP" sz="2000" i="1">
                                <a:latin typeface="Cambria Math" charset="0"/>
                              </a:rPr>
                              <m:t>𝜃</m:t>
                            </m:r>
                          </m:e>
                        </m:acc>
                      </m:e>
                    </m:d>
                  </m:oMath>
                </a14:m>
                <a:r>
                  <a:rPr kumimoji="1" lang="en-US" altLang="ja-JP" sz="2000" dirty="0" smtClean="0"/>
                  <a:t> : </a:t>
                </a:r>
                <a:r>
                  <a:rPr kumimoji="1" lang="ja-JP" altLang="en-US" sz="2000" dirty="0" smtClean="0"/>
                  <a:t>ある学習データのロスの勾配</a:t>
                </a:r>
                <a:r>
                  <a:rPr kumimoji="1" lang="en-US" altLang="ja-JP" sz="2000" dirty="0" smtClean="0"/>
                  <a:t> </a:t>
                </a:r>
                <a:endParaRPr kumimoji="1" lang="ja-JP" alt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3557683" y="4245019"/>
                <a:ext cx="5107796" cy="439800"/>
              </a:xfrm>
              <a:prstGeom prst="rect">
                <a:avLst/>
              </a:prstGeom>
              <a:blipFill rotWithShape="0">
                <a:blip r:embed="rId4"/>
                <a:stretch>
                  <a:fillRect t="-6849" b="-191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119717" y="2885417"/>
                <a:ext cx="5445850" cy="500843"/>
              </a:xfrm>
              <a:prstGeom prst="rect">
                <a:avLst/>
              </a:prstGeom>
              <a:noFill/>
            </p:spPr>
            <p:txBody>
              <a:bodyPr wrap="none" rtlCol="0">
                <a:spAutoFit/>
              </a:bodyPr>
              <a:lstStyle/>
              <a:p>
                <a14:m>
                  <m:oMath xmlns:m="http://schemas.openxmlformats.org/officeDocument/2006/math">
                    <m:sSub>
                      <m:sSubPr>
                        <m:ctrlPr>
                          <a:rPr lang="en-US" altLang="ja-JP" sz="2000" i="1">
                            <a:latin typeface="Cambria Math" charset="0"/>
                            <a:ea typeface="Cambria Math" charset="0"/>
                            <a:cs typeface="Cambria Math" charset="0"/>
                          </a:rPr>
                        </m:ctrlPr>
                      </m:sSubPr>
                      <m:e>
                        <m:r>
                          <a:rPr lang="en-US" altLang="ja-JP" sz="2000">
                            <a:latin typeface="Cambria Math" charset="0"/>
                            <a:ea typeface="Cambria Math" charset="0"/>
                            <a:cs typeface="Cambria Math" charset="0"/>
                          </a:rPr>
                          <m:t>𝛻</m:t>
                        </m:r>
                      </m:e>
                      <m:sub>
                        <m:r>
                          <a:rPr lang="en-US" altLang="ja-JP" sz="2000" i="1">
                            <a:latin typeface="Cambria Math" charset="0"/>
                            <a:ea typeface="Cambria Math" charset="0"/>
                            <a:cs typeface="Cambria Math" charset="0"/>
                          </a:rPr>
                          <m:t>𝜃</m:t>
                        </m:r>
                      </m:sub>
                    </m:sSub>
                    <m:r>
                      <a:rPr lang="en-US" altLang="ja-JP" sz="2000" i="1">
                        <a:latin typeface="Cambria Math" charset="0"/>
                        <a:ea typeface="Cambria Math" charset="0"/>
                        <a:cs typeface="Cambria Math" charset="0"/>
                      </a:rPr>
                      <m:t>𝐿</m:t>
                    </m:r>
                    <m:sSup>
                      <m:sSupPr>
                        <m:ctrlPr>
                          <a:rPr lang="en-US" altLang="ja-JP" sz="2000" i="1">
                            <a:latin typeface="Cambria Math" charset="0"/>
                            <a:ea typeface="Cambria Math" charset="0"/>
                            <a:cs typeface="Cambria Math" charset="0"/>
                          </a:rPr>
                        </m:ctrlPr>
                      </m:sSupPr>
                      <m:e>
                        <m:d>
                          <m:dPr>
                            <m:ctrlPr>
                              <a:rPr lang="en-US" altLang="ja-JP" sz="2000" i="1">
                                <a:latin typeface="Cambria Math" charset="0"/>
                                <a:ea typeface="Cambria Math" charset="0"/>
                                <a:cs typeface="Cambria Math" charset="0"/>
                              </a:rPr>
                            </m:ctrlPr>
                          </m:dPr>
                          <m:e>
                            <m:sSub>
                              <m:sSubPr>
                                <m:ctrlPr>
                                  <a:rPr lang="en-US" altLang="ja-JP" sz="2000" i="1">
                                    <a:latin typeface="Cambria Math" charset="0"/>
                                    <a:ea typeface="Cambria Math" charset="0"/>
                                    <a:cs typeface="Cambria Math" charset="0"/>
                                  </a:rPr>
                                </m:ctrlPr>
                              </m:sSubPr>
                              <m:e>
                                <m:r>
                                  <a:rPr lang="en-US" altLang="ja-JP" sz="2000" i="1">
                                    <a:latin typeface="Cambria Math" charset="0"/>
                                    <a:ea typeface="Cambria Math" charset="0"/>
                                    <a:cs typeface="Cambria Math" charset="0"/>
                                  </a:rPr>
                                  <m:t>𝑧</m:t>
                                </m:r>
                              </m:e>
                              <m:sub>
                                <m:r>
                                  <a:rPr lang="en-US" altLang="ja-JP" sz="2000" i="1">
                                    <a:latin typeface="Cambria Math" charset="0"/>
                                    <a:ea typeface="Cambria Math" charset="0"/>
                                    <a:cs typeface="Cambria Math" charset="0"/>
                                  </a:rPr>
                                  <m:t>𝑡𝑒𝑠𝑡</m:t>
                                </m:r>
                              </m:sub>
                            </m:sSub>
                            <m:r>
                              <a:rPr lang="en-US" altLang="ja-JP" sz="2000" i="1">
                                <a:latin typeface="Cambria Math" charset="0"/>
                                <a:ea typeface="Cambria Math" charset="0"/>
                                <a:cs typeface="Cambria Math" charset="0"/>
                              </a:rPr>
                              <m:t>, </m:t>
                            </m:r>
                            <m:acc>
                              <m:accPr>
                                <m:chr m:val="̂"/>
                                <m:ctrlPr>
                                  <a:rPr lang="en-US" altLang="ja-JP" sz="2000" i="1">
                                    <a:latin typeface="Cambria Math" charset="0"/>
                                    <a:ea typeface="Cambria Math" charset="0"/>
                                    <a:cs typeface="Cambria Math" charset="0"/>
                                  </a:rPr>
                                </m:ctrlPr>
                              </m:accPr>
                              <m:e>
                                <m:r>
                                  <a:rPr lang="en-US" altLang="ja-JP" sz="2000" i="1">
                                    <a:latin typeface="Cambria Math" charset="0"/>
                                    <a:ea typeface="Cambria Math" charset="0"/>
                                    <a:cs typeface="Cambria Math" charset="0"/>
                                  </a:rPr>
                                  <m:t>𝜃</m:t>
                                </m:r>
                              </m:e>
                            </m:acc>
                          </m:e>
                        </m:d>
                      </m:e>
                      <m:sup>
                        <m:r>
                          <a:rPr lang="en-US" altLang="ja-JP" sz="2000" i="1">
                            <a:latin typeface="Cambria Math" charset="0"/>
                            <a:ea typeface="Cambria Math" charset="0"/>
                            <a:cs typeface="Cambria Math" charset="0"/>
                          </a:rPr>
                          <m:t>𝑇</m:t>
                        </m:r>
                      </m:sup>
                    </m:sSup>
                  </m:oMath>
                </a14:m>
                <a:r>
                  <a:rPr kumimoji="1" lang="en-US" altLang="ja-JP" sz="2000" dirty="0"/>
                  <a:t> : </a:t>
                </a:r>
                <a:r>
                  <a:rPr kumimoji="1" lang="ja-JP" altLang="en-US" sz="2000" dirty="0"/>
                  <a:t>ある</a:t>
                </a:r>
                <a:r>
                  <a:rPr kumimoji="1" lang="en-US" altLang="ja-JP" sz="2000" dirty="0"/>
                  <a:t>test data</a:t>
                </a:r>
                <a:r>
                  <a:rPr kumimoji="1" lang="ja-JP" altLang="en-US" sz="2000" dirty="0"/>
                  <a:t>のロスに対する勾配</a:t>
                </a:r>
                <a:endParaRPr kumimoji="1" lang="en-US" altLang="ja-JP"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3119717" y="2885417"/>
                <a:ext cx="5445850" cy="500843"/>
              </a:xfrm>
              <a:prstGeom prst="rect">
                <a:avLst/>
              </a:prstGeom>
              <a:blipFill rotWithShape="0">
                <a:blip r:embed="rId5"/>
                <a:stretch>
                  <a:fillRect r="-560" b="-182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199188" y="3574417"/>
                <a:ext cx="2902269" cy="456728"/>
              </a:xfrm>
              <a:prstGeom prst="rect">
                <a:avLst/>
              </a:prstGeom>
              <a:noFill/>
            </p:spPr>
            <p:txBody>
              <a:bodyPr wrap="none" rtlCol="0">
                <a:spAutoFit/>
              </a:bodyPr>
              <a:lstStyle/>
              <a:p>
                <a14:m>
                  <m:oMath xmlns:m="http://schemas.openxmlformats.org/officeDocument/2006/math">
                    <m:sSubSup>
                      <m:sSubSupPr>
                        <m:ctrlPr>
                          <a:rPr lang="en-US" altLang="ja-JP" sz="2000" i="1">
                            <a:latin typeface="Cambria Math" charset="0"/>
                          </a:rPr>
                        </m:ctrlPr>
                      </m:sSubSupPr>
                      <m:e>
                        <m:r>
                          <a:rPr lang="en-US" altLang="ja-JP" sz="2000" i="1">
                            <a:latin typeface="Cambria Math" charset="0"/>
                          </a:rPr>
                          <m:t>𝐻</m:t>
                        </m:r>
                      </m:e>
                      <m:sub>
                        <m:acc>
                          <m:accPr>
                            <m:chr m:val="̂"/>
                            <m:ctrlPr>
                              <a:rPr lang="en-US" altLang="ja-JP" sz="2000" i="1">
                                <a:latin typeface="Cambria Math" charset="0"/>
                              </a:rPr>
                            </m:ctrlPr>
                          </m:accPr>
                          <m:e>
                            <m:r>
                              <a:rPr lang="en-US" altLang="ja-JP" sz="2000" i="1">
                                <a:latin typeface="Cambria Math" charset="0"/>
                              </a:rPr>
                              <m:t>𝜃</m:t>
                            </m:r>
                          </m:e>
                        </m:acc>
                      </m:sub>
                      <m:sup>
                        <m:r>
                          <a:rPr lang="en-US" altLang="ja-JP" sz="2000" i="1">
                            <a:latin typeface="Cambria Math" charset="0"/>
                          </a:rPr>
                          <m:t>−1</m:t>
                        </m:r>
                      </m:sup>
                    </m:sSubSup>
                  </m:oMath>
                </a14:m>
                <a:r>
                  <a:rPr kumimoji="1" lang="ja-JP" altLang="en-US" sz="2000" dirty="0" smtClean="0"/>
                  <a:t>：ヘッシアン</a:t>
                </a:r>
                <a:r>
                  <a:rPr kumimoji="1" lang="ja-JP" altLang="en-US" sz="2000" dirty="0"/>
                  <a:t>の逆行列</a:t>
                </a:r>
              </a:p>
            </p:txBody>
          </p:sp>
        </mc:Choice>
        <mc:Fallback xmlns="">
          <p:sp>
            <p:nvSpPr>
              <p:cNvPr id="7" name="TextBox 6"/>
              <p:cNvSpPr txBox="1">
                <a:spLocks noRot="1" noChangeAspect="1" noMove="1" noResize="1" noEditPoints="1" noAdjustHandles="1" noChangeArrowheads="1" noChangeShapeType="1" noTextEdit="1"/>
              </p:cNvSpPr>
              <p:nvPr/>
            </p:nvSpPr>
            <p:spPr>
              <a:xfrm>
                <a:off x="4199188" y="3574417"/>
                <a:ext cx="2902269" cy="456728"/>
              </a:xfrm>
              <a:prstGeom prst="rect">
                <a:avLst/>
              </a:prstGeom>
              <a:blipFill rotWithShape="0">
                <a:blip r:embed="rId6"/>
                <a:stretch>
                  <a:fillRect t="-5333" r="-1681" b="-12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637312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余談</a:t>
            </a:r>
            <a:r>
              <a:rPr lang="en-US" altLang="ja-JP" dirty="0" smtClean="0"/>
              <a:t> : Cook </a:t>
            </a:r>
            <a:r>
              <a:rPr lang="en-US" altLang="ja-JP" dirty="0"/>
              <a:t>&amp; </a:t>
            </a:r>
            <a:r>
              <a:rPr lang="en-US" altLang="ja-JP" dirty="0" err="1"/>
              <a:t>Wisberg</a:t>
            </a:r>
            <a:r>
              <a:rPr lang="ja-JP" altLang="en-US" dirty="0"/>
              <a:t>の導出</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914" y="1197980"/>
                <a:ext cx="10461356" cy="4933879"/>
              </a:xfrm>
            </p:spPr>
            <p:txBody>
              <a:bodyPr>
                <a:normAutofit fontScale="85000" lnSpcReduction="20000"/>
              </a:bodyPr>
              <a:lstStyle/>
              <a:p>
                <a:pPr marL="108000" indent="0">
                  <a:lnSpc>
                    <a:spcPct val="150000"/>
                  </a:lnSpc>
                  <a:buNone/>
                </a:pPr>
                <a14:m>
                  <m:oMath xmlns:m="http://schemas.openxmlformats.org/officeDocument/2006/math">
                    <m:sSub>
                      <m:sSubPr>
                        <m:ctrlPr>
                          <a:rPr lang="en-US" altLang="ja-JP" i="1" smtClean="0">
                            <a:latin typeface="Cambria Math" charset="0"/>
                          </a:rPr>
                        </m:ctrlPr>
                      </m:sSubPr>
                      <m:e>
                        <m:acc>
                          <m:accPr>
                            <m:chr m:val="̂"/>
                            <m:ctrlPr>
                              <a:rPr lang="en-US" altLang="ja-JP" i="1">
                                <a:latin typeface="Cambria Math" charset="0"/>
                              </a:rPr>
                            </m:ctrlPr>
                          </m:accPr>
                          <m:e>
                            <m:sSub>
                              <m:sSubPr>
                                <m:ctrlPr>
                                  <a:rPr lang="en-US" altLang="ja-JP" i="1">
                                    <a:latin typeface="Cambria Math" charset="0"/>
                                  </a:rPr>
                                </m:ctrlPr>
                              </m:sSubPr>
                              <m:e>
                                <m:acc>
                                  <m:accPr>
                                    <m:chr m:val="̂"/>
                                    <m:ctrlPr>
                                      <a:rPr lang="en-US" altLang="ja-JP" i="1">
                                        <a:latin typeface="Cambria Math" charset="0"/>
                                      </a:rPr>
                                    </m:ctrlPr>
                                  </m:accPr>
                                  <m:e>
                                    <m:r>
                                      <a:rPr lang="en-US" altLang="ja-JP" i="1">
                                        <a:latin typeface="Cambria Math" charset="0"/>
                                      </a:rPr>
                                      <m:t>𝜃</m:t>
                                    </m:r>
                                  </m:e>
                                </m:acc>
                              </m:e>
                              <m:sub>
                                <m:r>
                                  <a:rPr lang="en-US" altLang="ja-JP" i="1">
                                    <a:latin typeface="Cambria Math" charset="0"/>
                                  </a:rPr>
                                  <m:t>𝜖</m:t>
                                </m:r>
                                <m:r>
                                  <a:rPr lang="en-US" altLang="ja-JP" i="1">
                                    <a:latin typeface="Cambria Math" charset="0"/>
                                  </a:rPr>
                                  <m:t>, </m:t>
                                </m:r>
                                <m:r>
                                  <a:rPr lang="en-US" altLang="ja-JP" i="1">
                                    <a:latin typeface="Cambria Math" charset="0"/>
                                  </a:rPr>
                                  <m:t>𝑧</m:t>
                                </m:r>
                              </m:sub>
                            </m:sSub>
                            <m:r>
                              <a:rPr lang="en-US" altLang="ja-JP" i="1" dirty="0">
                                <a:latin typeface="Cambria Math" charset="0"/>
                              </a:rPr>
                              <m:t>=</m:t>
                            </m:r>
                            <m:r>
                              <a:rPr lang="en-US" altLang="ja-JP" i="1" dirty="0">
                                <a:latin typeface="Cambria Math" charset="0"/>
                                <a:ea typeface="Cambria Math" charset="0"/>
                                <a:cs typeface="Cambria Math" charset="0"/>
                              </a:rPr>
                              <m:t>𝑎𝑟𝑔𝑚𝑖</m:t>
                            </m:r>
                            <m:sSub>
                              <m:sSubPr>
                                <m:ctrlPr>
                                  <a:rPr lang="en-US" altLang="ja-JP" i="1" dirty="0">
                                    <a:latin typeface="Cambria Math" charset="0"/>
                                    <a:ea typeface="Cambria Math" charset="0"/>
                                    <a:cs typeface="Cambria Math" charset="0"/>
                                  </a:rPr>
                                </m:ctrlPr>
                              </m:sSubPr>
                              <m:e>
                                <m:r>
                                  <a:rPr lang="en-US" altLang="ja-JP" i="1" dirty="0">
                                    <a:latin typeface="Cambria Math" charset="0"/>
                                    <a:ea typeface="Cambria Math" charset="0"/>
                                    <a:cs typeface="Cambria Math" charset="0"/>
                                  </a:rPr>
                                  <m:t>𝑛</m:t>
                                </m:r>
                              </m:e>
                              <m:sub>
                                <m:r>
                                  <a:rPr lang="en-US" altLang="ja-JP" i="1" dirty="0">
                                    <a:latin typeface="Cambria Math" charset="0"/>
                                    <a:ea typeface="Cambria Math" charset="0"/>
                                    <a:cs typeface="Cambria Math" charset="0"/>
                                  </a:rPr>
                                  <m:t>𝜃</m:t>
                                </m:r>
                                <m:r>
                                  <a:rPr lang="en-US" altLang="ja-JP" i="1" dirty="0">
                                    <a:latin typeface="Cambria Math" charset="0"/>
                                    <a:ea typeface="Cambria Math" charset="0"/>
                                    <a:cs typeface="Cambria Math" charset="0"/>
                                  </a:rPr>
                                  <m:t> </m:t>
                                </m:r>
                              </m:sub>
                            </m:sSub>
                            <m:d>
                              <m:dPr>
                                <m:begChr m:val="{"/>
                                <m:endChr m:val="}"/>
                                <m:ctrlPr>
                                  <a:rPr lang="en-US" altLang="ja-JP" i="1" dirty="0">
                                    <a:latin typeface="Cambria Math" charset="0"/>
                                    <a:ea typeface="Cambria Math" charset="0"/>
                                    <a:cs typeface="Cambria Math" charset="0"/>
                                  </a:rPr>
                                </m:ctrlPr>
                              </m:dPr>
                              <m:e>
                                <m:r>
                                  <m:rPr>
                                    <m:sty m:val="p"/>
                                  </m:rPr>
                                  <a:rPr lang="en-US" altLang="ja-JP" dirty="0">
                                    <a:latin typeface="Cambria Math" charset="0"/>
                                    <a:ea typeface="Cambria Math" charset="0"/>
                                    <a:cs typeface="Cambria Math" charset="0"/>
                                  </a:rPr>
                                  <m:t>R</m:t>
                                </m:r>
                                <m:d>
                                  <m:dPr>
                                    <m:ctrlPr>
                                      <a:rPr lang="en-US" altLang="ja-JP" i="1" dirty="0">
                                        <a:latin typeface="Cambria Math" charset="0"/>
                                        <a:ea typeface="Cambria Math" charset="0"/>
                                        <a:cs typeface="Cambria Math" charset="0"/>
                                      </a:rPr>
                                    </m:ctrlPr>
                                  </m:dPr>
                                  <m:e>
                                    <m:r>
                                      <a:rPr lang="en-US" altLang="ja-JP" i="1" dirty="0">
                                        <a:latin typeface="Cambria Math" charset="0"/>
                                        <a:ea typeface="Cambria Math" charset="0"/>
                                        <a:cs typeface="Cambria Math" charset="0"/>
                                      </a:rPr>
                                      <m:t>𝜃</m:t>
                                    </m:r>
                                  </m:e>
                                </m:d>
                                <m:r>
                                  <a:rPr lang="en-US" altLang="ja-JP">
                                    <a:latin typeface="Cambria Math" charset="0"/>
                                  </a:rPr>
                                  <m:t>+</m:t>
                                </m:r>
                                <m:r>
                                  <a:rPr lang="en-US" altLang="ja-JP" i="1">
                                    <a:latin typeface="Cambria Math" charset="0"/>
                                  </a:rPr>
                                  <m:t>𝜖</m:t>
                                </m:r>
                                <m:r>
                                  <a:rPr lang="en-US" altLang="ja-JP" i="1">
                                    <a:latin typeface="Cambria Math" charset="0"/>
                                  </a:rPr>
                                  <m:t> </m:t>
                                </m:r>
                                <m:r>
                                  <a:rPr lang="en-US" altLang="ja-JP" i="1">
                                    <a:latin typeface="Cambria Math" charset="0"/>
                                  </a:rPr>
                                  <m:t>𝐿</m:t>
                                </m:r>
                                <m:d>
                                  <m:dPr>
                                    <m:ctrlPr>
                                      <a:rPr lang="en-US" altLang="ja-JP" i="1">
                                        <a:latin typeface="Cambria Math" charset="0"/>
                                      </a:rPr>
                                    </m:ctrlPr>
                                  </m:dPr>
                                  <m:e>
                                    <m:r>
                                      <a:rPr lang="en-US" altLang="ja-JP" i="1">
                                        <a:latin typeface="Cambria Math" charset="0"/>
                                      </a:rPr>
                                      <m:t>𝑧</m:t>
                                    </m:r>
                                    <m:r>
                                      <a:rPr lang="en-US" altLang="ja-JP" i="1">
                                        <a:latin typeface="Cambria Math" charset="0"/>
                                      </a:rPr>
                                      <m:t>, </m:t>
                                    </m:r>
                                    <m:r>
                                      <a:rPr lang="en-US" altLang="ja-JP" i="1">
                                        <a:latin typeface="Cambria Math" charset="0"/>
                                      </a:rPr>
                                      <m:t>𝜃</m:t>
                                    </m:r>
                                  </m:e>
                                </m:d>
                              </m:e>
                            </m:d>
                            <m:r>
                              <a:rPr lang="en-US" altLang="ja-JP" b="0" i="1" smtClean="0">
                                <a:latin typeface="Cambria Math" charset="0"/>
                              </a:rPr>
                              <m:t> </m:t>
                            </m:r>
                            <m:r>
                              <a:rPr lang="ja-JP" altLang="en-US" b="0" i="1" smtClean="0">
                                <a:latin typeface="Cambria Math" charset="0"/>
                              </a:rPr>
                              <m:t>なので、</m:t>
                            </m:r>
                            <m:r>
                              <a:rPr lang="en-US" altLang="ja-JP" i="1">
                                <a:latin typeface="Cambria Math" charset="0"/>
                              </a:rPr>
                              <m:t>𝜃</m:t>
                            </m:r>
                          </m:e>
                        </m:acc>
                      </m:e>
                      <m:sub>
                        <m:r>
                          <a:rPr lang="en-US" altLang="ja-JP" i="1">
                            <a:latin typeface="Cambria Math" charset="0"/>
                          </a:rPr>
                          <m:t>𝜖</m:t>
                        </m:r>
                        <m:r>
                          <a:rPr lang="en-US" altLang="ja-JP" i="1">
                            <a:latin typeface="Cambria Math" charset="0"/>
                          </a:rPr>
                          <m:t>, </m:t>
                        </m:r>
                        <m:r>
                          <a:rPr lang="en-US" altLang="ja-JP" i="1">
                            <a:latin typeface="Cambria Math" charset="0"/>
                          </a:rPr>
                          <m:t>𝑧</m:t>
                        </m:r>
                      </m:sub>
                    </m:sSub>
                    <m:r>
                      <a:rPr lang="ja-JP" altLang="en-US" i="1" smtClean="0">
                        <a:latin typeface="Cambria Math" charset="0"/>
                      </a:rPr>
                      <m:t>の点での</m:t>
                    </m:r>
                    <m:r>
                      <m:rPr>
                        <m:sty m:val="p"/>
                      </m:rPr>
                      <a:rPr lang="en-US" altLang="ja-JP" dirty="0">
                        <a:latin typeface="Cambria Math" charset="0"/>
                        <a:ea typeface="Cambria Math" charset="0"/>
                        <a:cs typeface="Cambria Math" charset="0"/>
                      </a:rPr>
                      <m:t>R</m:t>
                    </m:r>
                    <m:d>
                      <m:dPr>
                        <m:ctrlPr>
                          <a:rPr lang="en-US" altLang="ja-JP" i="1" dirty="0">
                            <a:latin typeface="Cambria Math" charset="0"/>
                            <a:ea typeface="Cambria Math" charset="0"/>
                            <a:cs typeface="Cambria Math" charset="0"/>
                          </a:rPr>
                        </m:ctrlPr>
                      </m:dPr>
                      <m:e>
                        <m:r>
                          <a:rPr lang="en-US" altLang="ja-JP" i="1" dirty="0">
                            <a:latin typeface="Cambria Math" charset="0"/>
                            <a:ea typeface="Cambria Math" charset="0"/>
                            <a:cs typeface="Cambria Math" charset="0"/>
                          </a:rPr>
                          <m:t>𝜃</m:t>
                        </m:r>
                      </m:e>
                    </m:d>
                    <m:r>
                      <a:rPr lang="en-US" altLang="ja-JP">
                        <a:latin typeface="Cambria Math" charset="0"/>
                      </a:rPr>
                      <m:t>+</m:t>
                    </m:r>
                    <m:r>
                      <a:rPr lang="en-US" altLang="ja-JP" i="1">
                        <a:latin typeface="Cambria Math" charset="0"/>
                      </a:rPr>
                      <m:t>𝜖</m:t>
                    </m:r>
                    <m:r>
                      <a:rPr lang="en-US" altLang="ja-JP" i="1">
                        <a:latin typeface="Cambria Math" charset="0"/>
                      </a:rPr>
                      <m:t> </m:t>
                    </m:r>
                    <m:r>
                      <a:rPr lang="en-US" altLang="ja-JP" i="1">
                        <a:latin typeface="Cambria Math" charset="0"/>
                      </a:rPr>
                      <m:t>𝐿</m:t>
                    </m:r>
                    <m:d>
                      <m:dPr>
                        <m:ctrlPr>
                          <a:rPr lang="en-US" altLang="ja-JP" i="1">
                            <a:latin typeface="Cambria Math" charset="0"/>
                          </a:rPr>
                        </m:ctrlPr>
                      </m:dPr>
                      <m:e>
                        <m:r>
                          <a:rPr lang="en-US" altLang="ja-JP" i="1">
                            <a:latin typeface="Cambria Math" charset="0"/>
                          </a:rPr>
                          <m:t>𝑧</m:t>
                        </m:r>
                        <m:r>
                          <a:rPr lang="en-US" altLang="ja-JP" i="1">
                            <a:latin typeface="Cambria Math" charset="0"/>
                          </a:rPr>
                          <m:t>, </m:t>
                        </m:r>
                        <m:r>
                          <a:rPr lang="en-US" altLang="ja-JP" i="1">
                            <a:latin typeface="Cambria Math" charset="0"/>
                          </a:rPr>
                          <m:t>𝜃</m:t>
                        </m:r>
                      </m:e>
                    </m:d>
                  </m:oMath>
                </a14:m>
                <a:r>
                  <a:rPr lang="en-US" altLang="ja-JP" dirty="0" smtClean="0"/>
                  <a:t> </a:t>
                </a:r>
                <a:r>
                  <a:rPr lang="ja-JP" altLang="en-US" dirty="0" smtClean="0"/>
                  <a:t>の</a:t>
                </a:r>
                <a:r>
                  <a:rPr lang="en-US" altLang="ja-JP" dirty="0" smtClean="0"/>
                  <a:t>1</a:t>
                </a:r>
                <a:r>
                  <a:rPr lang="ja-JP" altLang="en-US" dirty="0" smtClean="0"/>
                  <a:t>次微分は</a:t>
                </a:r>
                <a:r>
                  <a:rPr lang="en-US" altLang="ja-JP" dirty="0" smtClean="0"/>
                  <a:t>0</a:t>
                </a:r>
              </a:p>
              <a:p>
                <a:pPr marL="108000" indent="0">
                  <a:lnSpc>
                    <a:spcPct val="150000"/>
                  </a:lnSpc>
                  <a:buNone/>
                </a:pPr>
                <a14:m>
                  <m:oMathPara xmlns:m="http://schemas.openxmlformats.org/officeDocument/2006/math">
                    <m:oMathParaPr>
                      <m:jc m:val="centerGroup"/>
                    </m:oMathParaPr>
                    <m:oMath xmlns:m="http://schemas.openxmlformats.org/officeDocument/2006/math">
                      <m:r>
                        <a:rPr lang="en-US" altLang="ja-JP" b="0" i="1" smtClean="0">
                          <a:latin typeface="Cambria Math" charset="0"/>
                        </a:rPr>
                        <m:t>0=</m:t>
                      </m:r>
                      <m:r>
                        <a:rPr lang="en-US" altLang="ja-JP" b="0" i="0" smtClean="0">
                          <a:latin typeface="Cambria Math" charset="0"/>
                        </a:rPr>
                        <m:t>𝛻</m:t>
                      </m:r>
                      <m:r>
                        <a:rPr lang="en-US" altLang="ja-JP" b="0" i="1" smtClean="0">
                          <a:latin typeface="Cambria Math" charset="0"/>
                        </a:rPr>
                        <m:t>𝑅</m:t>
                      </m:r>
                      <m:d>
                        <m:dPr>
                          <m:ctrlPr>
                            <a:rPr lang="en-US" altLang="ja-JP" b="0" i="1" smtClean="0">
                              <a:latin typeface="Cambria Math" charset="0"/>
                            </a:rPr>
                          </m:ctrlPr>
                        </m:dPr>
                        <m:e>
                          <m:sSub>
                            <m:sSubPr>
                              <m:ctrlPr>
                                <a:rPr lang="en-US" altLang="ja-JP" i="1">
                                  <a:latin typeface="Cambria Math" charset="0"/>
                                </a:rPr>
                              </m:ctrlPr>
                            </m:sSubPr>
                            <m:e>
                              <m:acc>
                                <m:accPr>
                                  <m:chr m:val="̂"/>
                                  <m:ctrlPr>
                                    <a:rPr lang="en-US" altLang="ja-JP" i="1">
                                      <a:latin typeface="Cambria Math" charset="0"/>
                                    </a:rPr>
                                  </m:ctrlPr>
                                </m:accPr>
                                <m:e>
                                  <m:r>
                                    <a:rPr lang="en-US" altLang="ja-JP" i="1">
                                      <a:latin typeface="Cambria Math" charset="0"/>
                                    </a:rPr>
                                    <m:t>𝜃</m:t>
                                  </m:r>
                                </m:e>
                              </m:acc>
                            </m:e>
                            <m:sub>
                              <m:r>
                                <a:rPr lang="en-US" altLang="ja-JP" i="1">
                                  <a:latin typeface="Cambria Math" charset="0"/>
                                </a:rPr>
                                <m:t>𝜖</m:t>
                              </m:r>
                              <m:r>
                                <a:rPr lang="en-US" altLang="ja-JP" i="1">
                                  <a:latin typeface="Cambria Math" charset="0"/>
                                </a:rPr>
                                <m:t>, </m:t>
                              </m:r>
                              <m:r>
                                <a:rPr lang="en-US" altLang="ja-JP" i="1">
                                  <a:latin typeface="Cambria Math" charset="0"/>
                                </a:rPr>
                                <m:t>𝑧</m:t>
                              </m:r>
                            </m:sub>
                          </m:sSub>
                        </m:e>
                      </m:d>
                      <m:r>
                        <a:rPr lang="en-US" altLang="ja-JP" b="0" i="0" smtClean="0">
                          <a:latin typeface="Cambria Math" charset="0"/>
                        </a:rPr>
                        <m:t>+</m:t>
                      </m:r>
                      <m:r>
                        <a:rPr lang="en-US" altLang="ja-JP" b="0" i="1" smtClean="0">
                          <a:latin typeface="Cambria Math" charset="0"/>
                        </a:rPr>
                        <m:t>𝜖</m:t>
                      </m:r>
                      <m:r>
                        <a:rPr lang="en-US" altLang="ja-JP" b="0" i="0" smtClean="0">
                          <a:latin typeface="Cambria Math" charset="0"/>
                        </a:rPr>
                        <m:t>𝛻</m:t>
                      </m:r>
                      <m:r>
                        <a:rPr lang="en-US" altLang="ja-JP" b="0" i="1" smtClean="0">
                          <a:latin typeface="Cambria Math" charset="0"/>
                        </a:rPr>
                        <m:t>𝐿</m:t>
                      </m:r>
                      <m:r>
                        <a:rPr lang="en-US" altLang="ja-JP" b="0" i="1" smtClean="0">
                          <a:latin typeface="Cambria Math" charset="0"/>
                        </a:rPr>
                        <m:t>(</m:t>
                      </m:r>
                      <m:r>
                        <a:rPr lang="en-US" altLang="ja-JP" b="0" i="1" smtClean="0">
                          <a:latin typeface="Cambria Math" charset="0"/>
                        </a:rPr>
                        <m:t>𝑧</m:t>
                      </m:r>
                      <m:r>
                        <a:rPr lang="en-US" altLang="ja-JP" b="0" i="1" smtClean="0">
                          <a:latin typeface="Cambria Math" charset="0"/>
                        </a:rPr>
                        <m:t>,</m:t>
                      </m:r>
                      <m:sSub>
                        <m:sSubPr>
                          <m:ctrlPr>
                            <a:rPr lang="en-US" altLang="ja-JP" i="1">
                              <a:latin typeface="Cambria Math" charset="0"/>
                            </a:rPr>
                          </m:ctrlPr>
                        </m:sSubPr>
                        <m:e>
                          <m:acc>
                            <m:accPr>
                              <m:chr m:val="̂"/>
                              <m:ctrlPr>
                                <a:rPr lang="en-US" altLang="ja-JP" i="1">
                                  <a:latin typeface="Cambria Math" charset="0"/>
                                </a:rPr>
                              </m:ctrlPr>
                            </m:accPr>
                            <m:e>
                              <m:r>
                                <a:rPr lang="en-US" altLang="ja-JP" i="1">
                                  <a:latin typeface="Cambria Math" charset="0"/>
                                </a:rPr>
                                <m:t>𝜃</m:t>
                              </m:r>
                            </m:e>
                          </m:acc>
                        </m:e>
                        <m:sub>
                          <m:r>
                            <a:rPr lang="en-US" altLang="ja-JP" i="1">
                              <a:latin typeface="Cambria Math" charset="0"/>
                            </a:rPr>
                            <m:t>𝜖</m:t>
                          </m:r>
                          <m:r>
                            <a:rPr lang="en-US" altLang="ja-JP" i="1">
                              <a:latin typeface="Cambria Math" charset="0"/>
                            </a:rPr>
                            <m:t>, </m:t>
                          </m:r>
                          <m:r>
                            <a:rPr lang="en-US" altLang="ja-JP" i="1">
                              <a:latin typeface="Cambria Math" charset="0"/>
                            </a:rPr>
                            <m:t>𝑧</m:t>
                          </m:r>
                        </m:sub>
                      </m:sSub>
                      <m:r>
                        <a:rPr lang="en-US" altLang="ja-JP" b="0" i="0" smtClean="0">
                          <a:latin typeface="Cambria Math" charset="0"/>
                        </a:rPr>
                        <m:t>)</m:t>
                      </m:r>
                    </m:oMath>
                  </m:oMathPara>
                </a14:m>
                <a:endParaRPr lang="en-US" altLang="ja-JP" dirty="0" smtClean="0"/>
              </a:p>
              <a:p>
                <a:pPr marL="108000" indent="0">
                  <a:lnSpc>
                    <a:spcPct val="150000"/>
                  </a:lnSpc>
                  <a:buNone/>
                </a:pPr>
                <a14:m>
                  <m:oMath xmlns:m="http://schemas.openxmlformats.org/officeDocument/2006/math">
                    <m:r>
                      <a:rPr lang="en-US" altLang="ja-JP" i="1">
                        <a:latin typeface="Cambria Math" charset="0"/>
                      </a:rPr>
                      <m:t>𝜖</m:t>
                    </m:r>
                    <m:r>
                      <a:rPr lang="is-IS" altLang="ja-JP" i="1" smtClean="0">
                        <a:latin typeface="Cambria Math" charset="0"/>
                        <a:ea typeface="Cambria Math" charset="0"/>
                        <a:cs typeface="Cambria Math" charset="0"/>
                      </a:rPr>
                      <m:t>→</m:t>
                    </m:r>
                    <m:r>
                      <a:rPr lang="en-US" altLang="ja-JP" b="0" i="1" smtClean="0">
                        <a:latin typeface="Cambria Math" charset="0"/>
                        <a:ea typeface="Cambria Math" charset="0"/>
                        <a:cs typeface="Cambria Math" charset="0"/>
                      </a:rPr>
                      <m:t>0</m:t>
                    </m:r>
                  </m:oMath>
                </a14:m>
                <a:r>
                  <a:rPr lang="ja-JP" altLang="en-US" dirty="0" smtClean="0"/>
                  <a:t>だと仮定して</a:t>
                </a:r>
                <a:r>
                  <a:rPr lang="en-US" altLang="ja-JP" dirty="0" smtClean="0"/>
                  <a:t>1</a:t>
                </a:r>
                <a:r>
                  <a:rPr lang="ja-JP" altLang="en-US" dirty="0" smtClean="0"/>
                  <a:t>次まで</a:t>
                </a:r>
                <a:r>
                  <a:rPr lang="en-US" altLang="ja-JP" dirty="0" smtClean="0"/>
                  <a:t>Taylor</a:t>
                </a:r>
                <a:r>
                  <a:rPr lang="ja-JP" altLang="en-US" dirty="0" smtClean="0"/>
                  <a:t>展開すると</a:t>
                </a:r>
                <a:endParaRPr lang="en-US" altLang="ja-JP" dirty="0" smtClean="0"/>
              </a:p>
              <a:p>
                <a:pPr marL="108000" indent="0">
                  <a:lnSpc>
                    <a:spcPct val="150000"/>
                  </a:lnSpc>
                  <a:buNone/>
                </a:pPr>
                <a14:m>
                  <m:oMathPara xmlns:m="http://schemas.openxmlformats.org/officeDocument/2006/math">
                    <m:oMathParaPr>
                      <m:jc m:val="centerGroup"/>
                    </m:oMathParaPr>
                    <m:oMath xmlns:m="http://schemas.openxmlformats.org/officeDocument/2006/math">
                      <m:r>
                        <a:rPr lang="en-US" altLang="ja-JP" i="1">
                          <a:latin typeface="Cambria Math" charset="0"/>
                        </a:rPr>
                        <m:t>0</m:t>
                      </m:r>
                      <m:r>
                        <a:rPr lang="en-US" altLang="ja-JP" i="1" smtClean="0">
                          <a:latin typeface="Cambria Math" charset="0"/>
                          <a:ea typeface="Cambria Math" charset="0"/>
                          <a:cs typeface="Cambria Math" charset="0"/>
                        </a:rPr>
                        <m:t>≅</m:t>
                      </m:r>
                      <m:d>
                        <m:dPr>
                          <m:begChr m:val="["/>
                          <m:endChr m:val="]"/>
                          <m:ctrlPr>
                            <a:rPr lang="en-US" altLang="ja-JP" b="0" i="1" smtClean="0">
                              <a:latin typeface="Cambria Math" charset="0"/>
                              <a:ea typeface="Cambria Math" charset="0"/>
                              <a:cs typeface="Cambria Math" charset="0"/>
                            </a:rPr>
                          </m:ctrlPr>
                        </m:dPr>
                        <m:e>
                          <m:r>
                            <a:rPr lang="en-US" altLang="ja-JP">
                              <a:latin typeface="Cambria Math" charset="0"/>
                            </a:rPr>
                            <m:t>𝛻</m:t>
                          </m:r>
                          <m:r>
                            <a:rPr lang="en-US" altLang="ja-JP" i="1">
                              <a:latin typeface="Cambria Math" charset="0"/>
                            </a:rPr>
                            <m:t>𝑅</m:t>
                          </m:r>
                          <m:d>
                            <m:dPr>
                              <m:ctrlPr>
                                <a:rPr lang="en-US" altLang="ja-JP" i="1">
                                  <a:latin typeface="Cambria Math" charset="0"/>
                                </a:rPr>
                              </m:ctrlPr>
                            </m:dPr>
                            <m:e>
                              <m:acc>
                                <m:accPr>
                                  <m:chr m:val="̂"/>
                                  <m:ctrlPr>
                                    <a:rPr lang="en-US" altLang="ja-JP" i="1">
                                      <a:latin typeface="Cambria Math" charset="0"/>
                                    </a:rPr>
                                  </m:ctrlPr>
                                </m:accPr>
                                <m:e>
                                  <m:r>
                                    <a:rPr lang="en-US" altLang="ja-JP" i="1">
                                      <a:latin typeface="Cambria Math" charset="0"/>
                                    </a:rPr>
                                    <m:t>𝜃</m:t>
                                  </m:r>
                                </m:e>
                              </m:acc>
                            </m:e>
                          </m:d>
                          <m:r>
                            <a:rPr lang="en-US" altLang="ja-JP">
                              <a:latin typeface="Cambria Math" charset="0"/>
                            </a:rPr>
                            <m:t>+</m:t>
                          </m:r>
                          <m:r>
                            <a:rPr lang="en-US" altLang="ja-JP" i="1">
                              <a:latin typeface="Cambria Math" charset="0"/>
                            </a:rPr>
                            <m:t>𝜖</m:t>
                          </m:r>
                          <m:r>
                            <a:rPr lang="en-US" altLang="ja-JP">
                              <a:latin typeface="Cambria Math" charset="0"/>
                            </a:rPr>
                            <m:t>𝛻</m:t>
                          </m:r>
                          <m:r>
                            <a:rPr lang="en-US" altLang="ja-JP" i="1">
                              <a:latin typeface="Cambria Math" charset="0"/>
                            </a:rPr>
                            <m:t>𝐿</m:t>
                          </m:r>
                          <m:d>
                            <m:dPr>
                              <m:ctrlPr>
                                <a:rPr lang="en-US" altLang="ja-JP" i="1">
                                  <a:latin typeface="Cambria Math" charset="0"/>
                                </a:rPr>
                              </m:ctrlPr>
                            </m:dPr>
                            <m:e>
                              <m:r>
                                <a:rPr lang="en-US" altLang="ja-JP" i="1">
                                  <a:latin typeface="Cambria Math" charset="0"/>
                                </a:rPr>
                                <m:t>𝑧</m:t>
                              </m:r>
                              <m:r>
                                <a:rPr lang="en-US" altLang="ja-JP" i="1">
                                  <a:latin typeface="Cambria Math" charset="0"/>
                                </a:rPr>
                                <m:t>,</m:t>
                              </m:r>
                              <m:acc>
                                <m:accPr>
                                  <m:chr m:val="̂"/>
                                  <m:ctrlPr>
                                    <a:rPr lang="en-US" altLang="ja-JP" i="1">
                                      <a:latin typeface="Cambria Math" charset="0"/>
                                    </a:rPr>
                                  </m:ctrlPr>
                                </m:accPr>
                                <m:e>
                                  <m:r>
                                    <a:rPr lang="en-US" altLang="ja-JP" i="1">
                                      <a:latin typeface="Cambria Math" charset="0"/>
                                    </a:rPr>
                                    <m:t>𝜃</m:t>
                                  </m:r>
                                </m:e>
                              </m:acc>
                            </m:e>
                          </m:d>
                        </m:e>
                      </m:d>
                      <m:r>
                        <a:rPr lang="en-US" altLang="ja-JP" b="0" i="0" smtClean="0">
                          <a:latin typeface="Cambria Math" charset="0"/>
                        </a:rPr>
                        <m:t>+</m:t>
                      </m:r>
                      <m:d>
                        <m:dPr>
                          <m:begChr m:val="["/>
                          <m:endChr m:val="]"/>
                          <m:ctrlPr>
                            <a:rPr lang="en-US" altLang="ja-JP" i="1">
                              <a:latin typeface="Cambria Math" charset="0"/>
                              <a:ea typeface="Cambria Math" charset="0"/>
                              <a:cs typeface="Cambria Math" charset="0"/>
                            </a:rPr>
                          </m:ctrlPr>
                        </m:dPr>
                        <m:e>
                          <m:sSup>
                            <m:sSupPr>
                              <m:ctrlPr>
                                <a:rPr lang="en-US" altLang="ja-JP" b="0" i="1" smtClean="0">
                                  <a:latin typeface="Cambria Math" charset="0"/>
                                </a:rPr>
                              </m:ctrlPr>
                            </m:sSupPr>
                            <m:e>
                              <m:r>
                                <a:rPr lang="en-US" altLang="ja-JP" b="0" i="0" smtClean="0">
                                  <a:latin typeface="Cambria Math" charset="0"/>
                                </a:rPr>
                                <m:t>𝛻</m:t>
                              </m:r>
                            </m:e>
                            <m:sup>
                              <m:r>
                                <a:rPr lang="en-US" altLang="ja-JP" b="0" i="1" smtClean="0">
                                  <a:latin typeface="Cambria Math" charset="0"/>
                                </a:rPr>
                                <m:t>2</m:t>
                              </m:r>
                            </m:sup>
                          </m:sSup>
                          <m:r>
                            <a:rPr lang="en-US" altLang="ja-JP" i="1">
                              <a:latin typeface="Cambria Math" charset="0"/>
                            </a:rPr>
                            <m:t>𝑅</m:t>
                          </m:r>
                          <m:d>
                            <m:dPr>
                              <m:ctrlPr>
                                <a:rPr lang="en-US" altLang="ja-JP" i="1">
                                  <a:latin typeface="Cambria Math" charset="0"/>
                                </a:rPr>
                              </m:ctrlPr>
                            </m:dPr>
                            <m:e>
                              <m:acc>
                                <m:accPr>
                                  <m:chr m:val="̂"/>
                                  <m:ctrlPr>
                                    <a:rPr lang="en-US" altLang="ja-JP" i="1">
                                      <a:latin typeface="Cambria Math" charset="0"/>
                                    </a:rPr>
                                  </m:ctrlPr>
                                </m:accPr>
                                <m:e>
                                  <m:r>
                                    <a:rPr lang="en-US" altLang="ja-JP" i="1">
                                      <a:latin typeface="Cambria Math" charset="0"/>
                                    </a:rPr>
                                    <m:t>𝜃</m:t>
                                  </m:r>
                                </m:e>
                              </m:acc>
                            </m:e>
                          </m:d>
                          <m:r>
                            <a:rPr lang="en-US" altLang="ja-JP">
                              <a:latin typeface="Cambria Math" charset="0"/>
                            </a:rPr>
                            <m:t>+</m:t>
                          </m:r>
                          <m:r>
                            <a:rPr lang="en-US" altLang="ja-JP" i="1">
                              <a:latin typeface="Cambria Math" charset="0"/>
                            </a:rPr>
                            <m:t>𝜖</m:t>
                          </m:r>
                          <m:sSup>
                            <m:sSupPr>
                              <m:ctrlPr>
                                <a:rPr lang="en-US" altLang="ja-JP" i="1">
                                  <a:latin typeface="Cambria Math" charset="0"/>
                                </a:rPr>
                              </m:ctrlPr>
                            </m:sSupPr>
                            <m:e>
                              <m:r>
                                <a:rPr lang="en-US" altLang="ja-JP">
                                  <a:latin typeface="Cambria Math" charset="0"/>
                                </a:rPr>
                                <m:t>𝛻</m:t>
                              </m:r>
                            </m:e>
                            <m:sup>
                              <m:r>
                                <a:rPr lang="en-US" altLang="ja-JP" i="1">
                                  <a:latin typeface="Cambria Math" charset="0"/>
                                </a:rPr>
                                <m:t>2</m:t>
                              </m:r>
                            </m:sup>
                          </m:sSup>
                          <m:r>
                            <a:rPr lang="en-US" altLang="ja-JP" i="1">
                              <a:latin typeface="Cambria Math" charset="0"/>
                            </a:rPr>
                            <m:t>𝐿</m:t>
                          </m:r>
                          <m:d>
                            <m:dPr>
                              <m:ctrlPr>
                                <a:rPr lang="en-US" altLang="ja-JP" i="1">
                                  <a:latin typeface="Cambria Math" charset="0"/>
                                </a:rPr>
                              </m:ctrlPr>
                            </m:dPr>
                            <m:e>
                              <m:r>
                                <a:rPr lang="en-US" altLang="ja-JP" i="1">
                                  <a:latin typeface="Cambria Math" charset="0"/>
                                </a:rPr>
                                <m:t>𝑧</m:t>
                              </m:r>
                              <m:r>
                                <a:rPr lang="en-US" altLang="ja-JP" i="1">
                                  <a:latin typeface="Cambria Math" charset="0"/>
                                </a:rPr>
                                <m:t>,</m:t>
                              </m:r>
                              <m:acc>
                                <m:accPr>
                                  <m:chr m:val="̂"/>
                                  <m:ctrlPr>
                                    <a:rPr lang="en-US" altLang="ja-JP" i="1">
                                      <a:latin typeface="Cambria Math" charset="0"/>
                                    </a:rPr>
                                  </m:ctrlPr>
                                </m:accPr>
                                <m:e>
                                  <m:r>
                                    <a:rPr lang="en-US" altLang="ja-JP" i="1">
                                      <a:latin typeface="Cambria Math" charset="0"/>
                                    </a:rPr>
                                    <m:t>𝜃</m:t>
                                  </m:r>
                                </m:e>
                              </m:acc>
                            </m:e>
                          </m:d>
                        </m:e>
                      </m:d>
                      <m:sSub>
                        <m:sSubPr>
                          <m:ctrlPr>
                            <a:rPr lang="en-US" altLang="ja-JP" b="0" i="1" smtClean="0">
                              <a:latin typeface="Cambria Math" charset="0"/>
                            </a:rPr>
                          </m:ctrlPr>
                        </m:sSubPr>
                        <m:e>
                          <m:r>
                            <a:rPr lang="en-US" altLang="ja-JP" b="0" i="1" smtClean="0">
                              <a:latin typeface="Cambria Math" charset="0"/>
                            </a:rPr>
                            <m:t>∆</m:t>
                          </m:r>
                        </m:e>
                        <m:sub>
                          <m:r>
                            <a:rPr lang="en-US" altLang="ja-JP" b="0" i="1" smtClean="0">
                              <a:latin typeface="Cambria Math" charset="0"/>
                            </a:rPr>
                            <m:t>𝜖</m:t>
                          </m:r>
                        </m:sub>
                      </m:sSub>
                    </m:oMath>
                  </m:oMathPara>
                </a14:m>
                <a:endParaRPr lang="en-US" altLang="ja-JP" dirty="0"/>
              </a:p>
              <a:p>
                <a:pPr marL="108000" indent="0">
                  <a:lnSpc>
                    <a:spcPct val="150000"/>
                  </a:lnSpc>
                  <a:buNone/>
                </a:pPr>
                <a14:m>
                  <m:oMath xmlns:m="http://schemas.openxmlformats.org/officeDocument/2006/math">
                    <m:sSub>
                      <m:sSubPr>
                        <m:ctrlPr>
                          <a:rPr lang="en-US" altLang="ja-JP" i="1">
                            <a:latin typeface="Cambria Math" charset="0"/>
                          </a:rPr>
                        </m:ctrlPr>
                      </m:sSubPr>
                      <m:e>
                        <m:r>
                          <a:rPr lang="en-US" altLang="ja-JP" i="1">
                            <a:latin typeface="Cambria Math" charset="0"/>
                          </a:rPr>
                          <m:t>∆</m:t>
                        </m:r>
                      </m:e>
                      <m:sub>
                        <m:r>
                          <a:rPr lang="en-US" altLang="ja-JP" i="1">
                            <a:latin typeface="Cambria Math" charset="0"/>
                          </a:rPr>
                          <m:t>𝜖</m:t>
                        </m:r>
                      </m:sub>
                    </m:sSub>
                  </m:oMath>
                </a14:m>
                <a:r>
                  <a:rPr lang="ja-JP" altLang="en-US" dirty="0" smtClean="0"/>
                  <a:t>に関して解くと、</a:t>
                </a:r>
                <a:endParaRPr lang="en-US" altLang="ja-JP" dirty="0" smtClean="0"/>
              </a:p>
              <a:p>
                <a:pPr marL="10800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ja-JP" i="1">
                              <a:latin typeface="Cambria Math" charset="0"/>
                            </a:rPr>
                          </m:ctrlPr>
                        </m:sSubPr>
                        <m:e>
                          <m:r>
                            <a:rPr lang="en-US" altLang="ja-JP" i="1">
                              <a:latin typeface="Cambria Math" charset="0"/>
                            </a:rPr>
                            <m:t>∆</m:t>
                          </m:r>
                        </m:e>
                        <m:sub>
                          <m:r>
                            <a:rPr lang="en-US" altLang="ja-JP" i="1">
                              <a:latin typeface="Cambria Math" charset="0"/>
                            </a:rPr>
                            <m:t>𝜖</m:t>
                          </m:r>
                        </m:sub>
                      </m:sSub>
                      <m:r>
                        <a:rPr lang="en-US" altLang="ja-JP" i="1" smtClean="0">
                          <a:latin typeface="Cambria Math" charset="0"/>
                          <a:ea typeface="Cambria Math" charset="0"/>
                          <a:cs typeface="Cambria Math" charset="0"/>
                        </a:rPr>
                        <m:t>≅</m:t>
                      </m:r>
                      <m:sSup>
                        <m:sSupPr>
                          <m:ctrlPr>
                            <a:rPr lang="en-US" altLang="ja-JP" b="0" i="1" smtClean="0">
                              <a:latin typeface="Cambria Math" charset="0"/>
                              <a:ea typeface="Cambria Math" charset="0"/>
                              <a:cs typeface="Cambria Math" charset="0"/>
                            </a:rPr>
                          </m:ctrlPr>
                        </m:sSupPr>
                        <m:e>
                          <m:d>
                            <m:dPr>
                              <m:begChr m:val="["/>
                              <m:endChr m:val="]"/>
                              <m:ctrlPr>
                                <a:rPr lang="en-US" altLang="ja-JP" i="1">
                                  <a:latin typeface="Cambria Math" charset="0"/>
                                  <a:ea typeface="Cambria Math" charset="0"/>
                                  <a:cs typeface="Cambria Math" charset="0"/>
                                </a:rPr>
                              </m:ctrlPr>
                            </m:dPr>
                            <m:e>
                              <m:sSup>
                                <m:sSupPr>
                                  <m:ctrlPr>
                                    <a:rPr lang="en-US" altLang="ja-JP" i="1">
                                      <a:latin typeface="Cambria Math" charset="0"/>
                                    </a:rPr>
                                  </m:ctrlPr>
                                </m:sSupPr>
                                <m:e>
                                  <m:r>
                                    <a:rPr lang="en-US" altLang="ja-JP">
                                      <a:latin typeface="Cambria Math" charset="0"/>
                                    </a:rPr>
                                    <m:t>𝛻</m:t>
                                  </m:r>
                                </m:e>
                                <m:sup>
                                  <m:r>
                                    <a:rPr lang="en-US" altLang="ja-JP" i="1">
                                      <a:latin typeface="Cambria Math" charset="0"/>
                                    </a:rPr>
                                    <m:t>2</m:t>
                                  </m:r>
                                </m:sup>
                              </m:sSup>
                              <m:r>
                                <a:rPr lang="en-US" altLang="ja-JP" i="1">
                                  <a:latin typeface="Cambria Math" charset="0"/>
                                </a:rPr>
                                <m:t>𝑅</m:t>
                              </m:r>
                              <m:d>
                                <m:dPr>
                                  <m:ctrlPr>
                                    <a:rPr lang="en-US" altLang="ja-JP" i="1">
                                      <a:latin typeface="Cambria Math" charset="0"/>
                                    </a:rPr>
                                  </m:ctrlPr>
                                </m:dPr>
                                <m:e>
                                  <m:acc>
                                    <m:accPr>
                                      <m:chr m:val="̂"/>
                                      <m:ctrlPr>
                                        <a:rPr lang="en-US" altLang="ja-JP" i="1">
                                          <a:latin typeface="Cambria Math" charset="0"/>
                                        </a:rPr>
                                      </m:ctrlPr>
                                    </m:accPr>
                                    <m:e>
                                      <m:r>
                                        <a:rPr lang="en-US" altLang="ja-JP" i="1">
                                          <a:latin typeface="Cambria Math" charset="0"/>
                                        </a:rPr>
                                        <m:t>𝜃</m:t>
                                      </m:r>
                                    </m:e>
                                  </m:acc>
                                </m:e>
                              </m:d>
                              <m:r>
                                <a:rPr lang="en-US" altLang="ja-JP">
                                  <a:latin typeface="Cambria Math" charset="0"/>
                                </a:rPr>
                                <m:t>+</m:t>
                              </m:r>
                              <m:r>
                                <a:rPr lang="en-US" altLang="ja-JP" i="1">
                                  <a:latin typeface="Cambria Math" charset="0"/>
                                </a:rPr>
                                <m:t>𝜖</m:t>
                              </m:r>
                              <m:sSup>
                                <m:sSupPr>
                                  <m:ctrlPr>
                                    <a:rPr lang="en-US" altLang="ja-JP" i="1">
                                      <a:latin typeface="Cambria Math" charset="0"/>
                                    </a:rPr>
                                  </m:ctrlPr>
                                </m:sSupPr>
                                <m:e>
                                  <m:r>
                                    <a:rPr lang="en-US" altLang="ja-JP">
                                      <a:latin typeface="Cambria Math" charset="0"/>
                                    </a:rPr>
                                    <m:t>𝛻</m:t>
                                  </m:r>
                                </m:e>
                                <m:sup>
                                  <m:r>
                                    <a:rPr lang="en-US" altLang="ja-JP" i="1">
                                      <a:latin typeface="Cambria Math" charset="0"/>
                                    </a:rPr>
                                    <m:t>2</m:t>
                                  </m:r>
                                </m:sup>
                              </m:sSup>
                              <m:r>
                                <a:rPr lang="en-US" altLang="ja-JP" i="1">
                                  <a:latin typeface="Cambria Math" charset="0"/>
                                </a:rPr>
                                <m:t>𝐿</m:t>
                              </m:r>
                              <m:d>
                                <m:dPr>
                                  <m:ctrlPr>
                                    <a:rPr lang="en-US" altLang="ja-JP" i="1">
                                      <a:latin typeface="Cambria Math" charset="0"/>
                                    </a:rPr>
                                  </m:ctrlPr>
                                </m:dPr>
                                <m:e>
                                  <m:r>
                                    <a:rPr lang="en-US" altLang="ja-JP" i="1">
                                      <a:latin typeface="Cambria Math" charset="0"/>
                                    </a:rPr>
                                    <m:t>𝑧</m:t>
                                  </m:r>
                                  <m:r>
                                    <a:rPr lang="en-US" altLang="ja-JP" i="1">
                                      <a:latin typeface="Cambria Math" charset="0"/>
                                    </a:rPr>
                                    <m:t>,</m:t>
                                  </m:r>
                                  <m:acc>
                                    <m:accPr>
                                      <m:chr m:val="̂"/>
                                      <m:ctrlPr>
                                        <a:rPr lang="en-US" altLang="ja-JP" i="1">
                                          <a:latin typeface="Cambria Math" charset="0"/>
                                        </a:rPr>
                                      </m:ctrlPr>
                                    </m:accPr>
                                    <m:e>
                                      <m:r>
                                        <a:rPr lang="en-US" altLang="ja-JP" i="1">
                                          <a:latin typeface="Cambria Math" charset="0"/>
                                        </a:rPr>
                                        <m:t>𝜃</m:t>
                                      </m:r>
                                    </m:e>
                                  </m:acc>
                                </m:e>
                              </m:d>
                            </m:e>
                          </m:d>
                        </m:e>
                        <m:sup>
                          <m:r>
                            <a:rPr lang="en-US" altLang="ja-JP" b="0" i="0" smtClean="0">
                              <a:latin typeface="Cambria Math" charset="0"/>
                            </a:rPr>
                            <m:t>−1</m:t>
                          </m:r>
                        </m:sup>
                      </m:sSup>
                      <m:d>
                        <m:dPr>
                          <m:begChr m:val="["/>
                          <m:endChr m:val="]"/>
                          <m:ctrlPr>
                            <a:rPr lang="en-US" altLang="ja-JP" i="1">
                              <a:latin typeface="Cambria Math" charset="0"/>
                              <a:ea typeface="Cambria Math" charset="0"/>
                              <a:cs typeface="Cambria Math" charset="0"/>
                            </a:rPr>
                          </m:ctrlPr>
                        </m:dPr>
                        <m:e>
                          <m:r>
                            <a:rPr lang="en-US" altLang="ja-JP">
                              <a:latin typeface="Cambria Math" charset="0"/>
                            </a:rPr>
                            <m:t>𝛻</m:t>
                          </m:r>
                          <m:r>
                            <a:rPr lang="en-US" altLang="ja-JP" i="1">
                              <a:latin typeface="Cambria Math" charset="0"/>
                            </a:rPr>
                            <m:t>𝑅</m:t>
                          </m:r>
                          <m:d>
                            <m:dPr>
                              <m:ctrlPr>
                                <a:rPr lang="en-US" altLang="ja-JP" i="1">
                                  <a:latin typeface="Cambria Math" charset="0"/>
                                </a:rPr>
                              </m:ctrlPr>
                            </m:dPr>
                            <m:e>
                              <m:acc>
                                <m:accPr>
                                  <m:chr m:val="̂"/>
                                  <m:ctrlPr>
                                    <a:rPr lang="en-US" altLang="ja-JP" i="1">
                                      <a:latin typeface="Cambria Math" charset="0"/>
                                    </a:rPr>
                                  </m:ctrlPr>
                                </m:accPr>
                                <m:e>
                                  <m:r>
                                    <a:rPr lang="en-US" altLang="ja-JP" i="1">
                                      <a:latin typeface="Cambria Math" charset="0"/>
                                    </a:rPr>
                                    <m:t>𝜃</m:t>
                                  </m:r>
                                </m:e>
                              </m:acc>
                            </m:e>
                          </m:d>
                          <m:r>
                            <a:rPr lang="en-US" altLang="ja-JP">
                              <a:latin typeface="Cambria Math" charset="0"/>
                            </a:rPr>
                            <m:t>+</m:t>
                          </m:r>
                          <m:r>
                            <a:rPr lang="en-US" altLang="ja-JP" i="1">
                              <a:latin typeface="Cambria Math" charset="0"/>
                            </a:rPr>
                            <m:t>𝜖</m:t>
                          </m:r>
                          <m:r>
                            <a:rPr lang="en-US" altLang="ja-JP">
                              <a:latin typeface="Cambria Math" charset="0"/>
                            </a:rPr>
                            <m:t>𝛻</m:t>
                          </m:r>
                          <m:r>
                            <a:rPr lang="en-US" altLang="ja-JP" i="1">
                              <a:latin typeface="Cambria Math" charset="0"/>
                            </a:rPr>
                            <m:t>𝐿</m:t>
                          </m:r>
                          <m:d>
                            <m:dPr>
                              <m:ctrlPr>
                                <a:rPr lang="en-US" altLang="ja-JP" i="1">
                                  <a:latin typeface="Cambria Math" charset="0"/>
                                </a:rPr>
                              </m:ctrlPr>
                            </m:dPr>
                            <m:e>
                              <m:r>
                                <a:rPr lang="en-US" altLang="ja-JP" i="1">
                                  <a:latin typeface="Cambria Math" charset="0"/>
                                </a:rPr>
                                <m:t>𝑧</m:t>
                              </m:r>
                              <m:r>
                                <a:rPr lang="en-US" altLang="ja-JP" i="1">
                                  <a:latin typeface="Cambria Math" charset="0"/>
                                </a:rPr>
                                <m:t>,</m:t>
                              </m:r>
                              <m:acc>
                                <m:accPr>
                                  <m:chr m:val="̂"/>
                                  <m:ctrlPr>
                                    <a:rPr lang="en-US" altLang="ja-JP" i="1">
                                      <a:latin typeface="Cambria Math" charset="0"/>
                                    </a:rPr>
                                  </m:ctrlPr>
                                </m:accPr>
                                <m:e>
                                  <m:r>
                                    <a:rPr lang="en-US" altLang="ja-JP" i="1">
                                      <a:latin typeface="Cambria Math" charset="0"/>
                                    </a:rPr>
                                    <m:t>𝜃</m:t>
                                  </m:r>
                                </m:e>
                              </m:acc>
                            </m:e>
                          </m:d>
                        </m:e>
                      </m:d>
                    </m:oMath>
                  </m:oMathPara>
                </a14:m>
                <a:endParaRPr lang="en-US" altLang="ja-JP" dirty="0" smtClean="0"/>
              </a:p>
              <a:p>
                <a:pPr marL="108000" indent="0">
                  <a:lnSpc>
                    <a:spcPct val="150000"/>
                  </a:lnSpc>
                  <a:buNone/>
                </a:pPr>
                <a:r>
                  <a:rPr lang="ja-JP" altLang="en-US" dirty="0" smtClean="0"/>
                  <a:t>ここで、</a:t>
                </a:r>
                <a14:m>
                  <m:oMath xmlns:m="http://schemas.openxmlformats.org/officeDocument/2006/math">
                    <m:acc>
                      <m:accPr>
                        <m:chr m:val="̂"/>
                        <m:ctrlPr>
                          <a:rPr lang="en-US" altLang="ja-JP" i="1">
                            <a:latin typeface="Cambria Math" charset="0"/>
                          </a:rPr>
                        </m:ctrlPr>
                      </m:accPr>
                      <m:e>
                        <m:r>
                          <a:rPr lang="en-US" altLang="ja-JP" i="1">
                            <a:latin typeface="Cambria Math" charset="0"/>
                          </a:rPr>
                          <m:t>𝜃</m:t>
                        </m:r>
                      </m:e>
                    </m:acc>
                    <m:r>
                      <a:rPr lang="en-US" altLang="ja-JP" b="0" i="1" smtClean="0">
                        <a:latin typeface="Cambria Math" charset="0"/>
                      </a:rPr>
                      <m:t>=</m:t>
                    </m:r>
                    <m:r>
                      <a:rPr lang="en-US" altLang="ja-JP" b="0" i="1" smtClean="0">
                        <a:latin typeface="Cambria Math" charset="0"/>
                      </a:rPr>
                      <m:t>𝑎𝑟𝑔𝑚𝑖𝑛𝑅</m:t>
                    </m:r>
                    <m:d>
                      <m:dPr>
                        <m:ctrlPr>
                          <a:rPr lang="en-US" altLang="ja-JP" b="0" i="1" smtClean="0">
                            <a:latin typeface="Cambria Math" charset="0"/>
                          </a:rPr>
                        </m:ctrlPr>
                      </m:dPr>
                      <m:e>
                        <m:r>
                          <a:rPr lang="en-US" altLang="ja-JP" b="0" i="1" smtClean="0">
                            <a:latin typeface="Cambria Math" charset="0"/>
                          </a:rPr>
                          <m:t>𝜃</m:t>
                        </m:r>
                      </m:e>
                    </m:d>
                    <m:r>
                      <a:rPr lang="ja-JP" altLang="en-US" b="0" i="1" smtClean="0">
                        <a:latin typeface="Cambria Math" charset="0"/>
                      </a:rPr>
                      <m:t>なので</m:t>
                    </m:r>
                    <m:r>
                      <a:rPr lang="en-US" altLang="ja-JP">
                        <a:latin typeface="Cambria Math" charset="0"/>
                      </a:rPr>
                      <m:t>𝛻</m:t>
                    </m:r>
                    <m:r>
                      <a:rPr lang="en-US" altLang="ja-JP" i="1">
                        <a:latin typeface="Cambria Math" charset="0"/>
                      </a:rPr>
                      <m:t>𝑅</m:t>
                    </m:r>
                    <m:d>
                      <m:dPr>
                        <m:ctrlPr>
                          <a:rPr lang="en-US" altLang="ja-JP" i="1">
                            <a:latin typeface="Cambria Math" charset="0"/>
                          </a:rPr>
                        </m:ctrlPr>
                      </m:dPr>
                      <m:e>
                        <m:acc>
                          <m:accPr>
                            <m:chr m:val="̂"/>
                            <m:ctrlPr>
                              <a:rPr lang="en-US" altLang="ja-JP" i="1">
                                <a:latin typeface="Cambria Math" charset="0"/>
                              </a:rPr>
                            </m:ctrlPr>
                          </m:accPr>
                          <m:e>
                            <m:r>
                              <a:rPr lang="en-US" altLang="ja-JP" i="1">
                                <a:latin typeface="Cambria Math" charset="0"/>
                              </a:rPr>
                              <m:t>𝜃</m:t>
                            </m:r>
                          </m:e>
                        </m:acc>
                      </m:e>
                    </m:d>
                    <m:r>
                      <a:rPr lang="en-US" altLang="ja-JP" b="0" i="0" smtClean="0">
                        <a:latin typeface="Cambria Math" charset="0"/>
                      </a:rPr>
                      <m:t>=0</m:t>
                    </m:r>
                    <m:r>
                      <a:rPr lang="ja-JP" altLang="en-US" b="0" i="1" smtClean="0">
                        <a:latin typeface="Cambria Math" charset="0"/>
                      </a:rPr>
                      <m:t>であること、</m:t>
                    </m:r>
                  </m:oMath>
                </a14:m>
                <a:r>
                  <a:rPr lang="en-US" altLang="ja-JP" dirty="0"/>
                  <a:t> </a:t>
                </a:r>
                <a14:m>
                  <m:oMath xmlns:m="http://schemas.openxmlformats.org/officeDocument/2006/math">
                    <m:r>
                      <m:rPr>
                        <m:sty m:val="p"/>
                      </m:rPr>
                      <a:rPr lang="en-US" altLang="ja-JP" b="0" i="0" smtClean="0">
                        <a:latin typeface="Cambria Math" charset="0"/>
                      </a:rPr>
                      <m:t>O</m:t>
                    </m:r>
                    <m:r>
                      <a:rPr lang="en-US" altLang="ja-JP" b="0" i="0" smtClean="0">
                        <a:latin typeface="Cambria Math" charset="0"/>
                      </a:rPr>
                      <m:t>(</m:t>
                    </m:r>
                    <m:sSup>
                      <m:sSupPr>
                        <m:ctrlPr>
                          <a:rPr lang="en-US" altLang="ja-JP" b="0" i="1" smtClean="0">
                            <a:latin typeface="Cambria Math" charset="0"/>
                          </a:rPr>
                        </m:ctrlPr>
                      </m:sSupPr>
                      <m:e>
                        <m:r>
                          <a:rPr lang="en-US" altLang="ja-JP" i="1">
                            <a:latin typeface="Cambria Math" charset="0"/>
                          </a:rPr>
                          <m:t>𝜖</m:t>
                        </m:r>
                      </m:e>
                      <m:sup>
                        <m:r>
                          <a:rPr lang="en-US" altLang="ja-JP" b="0" i="1" smtClean="0">
                            <a:latin typeface="Cambria Math" charset="0"/>
                          </a:rPr>
                          <m:t>2</m:t>
                        </m:r>
                      </m:sup>
                    </m:sSup>
                    <m:r>
                      <a:rPr lang="en-US" altLang="ja-JP" b="0" i="1" smtClean="0">
                        <a:latin typeface="Cambria Math" charset="0"/>
                      </a:rPr>
                      <m:t>)</m:t>
                    </m:r>
                    <m:r>
                      <a:rPr lang="is-IS" altLang="ja-JP" b="0" i="1" smtClean="0">
                        <a:latin typeface="Cambria Math" charset="0"/>
                        <a:ea typeface="Cambria Math" charset="0"/>
                        <a:cs typeface="Cambria Math" charset="0"/>
                      </a:rPr>
                      <m:t>→</m:t>
                    </m:r>
                    <m:r>
                      <a:rPr lang="en-US" altLang="ja-JP" b="0" i="1" smtClean="0">
                        <a:latin typeface="Cambria Math" charset="0"/>
                        <a:ea typeface="Cambria Math" charset="0"/>
                        <a:cs typeface="Cambria Math" charset="0"/>
                      </a:rPr>
                      <m:t>0</m:t>
                    </m:r>
                  </m:oMath>
                </a14:m>
                <a:r>
                  <a:rPr lang="ja-JP" altLang="en-US" dirty="0" smtClean="0"/>
                  <a:t>を利用して</a:t>
                </a:r>
                <a:endParaRPr lang="en-US" altLang="ja-JP" dirty="0" smtClean="0"/>
              </a:p>
              <a:p>
                <a:pPr marL="108000" indent="0">
                  <a:lnSpc>
                    <a:spcPct val="150000"/>
                  </a:lnSpc>
                  <a:buNone/>
                </a:pPr>
                <a:r>
                  <a:rPr lang="en-US" altLang="ja-JP" dirty="0"/>
                  <a:t>	</a:t>
                </a:r>
                <a:r>
                  <a:rPr lang="en-US" altLang="ja-JP" dirty="0" smtClean="0"/>
                  <a:t>  </a:t>
                </a:r>
                <a14:m>
                  <m:oMath xmlns:m="http://schemas.openxmlformats.org/officeDocument/2006/math">
                    <m:sSub>
                      <m:sSubPr>
                        <m:ctrlPr>
                          <a:rPr lang="en-US" altLang="ja-JP" i="1">
                            <a:latin typeface="Cambria Math" charset="0"/>
                          </a:rPr>
                        </m:ctrlPr>
                      </m:sSubPr>
                      <m:e>
                        <m:r>
                          <a:rPr lang="en-US" altLang="ja-JP" i="1">
                            <a:latin typeface="Cambria Math" charset="0"/>
                          </a:rPr>
                          <m:t>∆</m:t>
                        </m:r>
                      </m:e>
                      <m:sub>
                        <m:r>
                          <a:rPr lang="en-US" altLang="ja-JP" i="1">
                            <a:latin typeface="Cambria Math" charset="0"/>
                          </a:rPr>
                          <m:t>𝜖</m:t>
                        </m:r>
                      </m:sub>
                    </m:sSub>
                    <m:r>
                      <a:rPr lang="en-US" altLang="ja-JP" b="0" i="1" smtClean="0">
                        <a:latin typeface="Cambria Math" charset="0"/>
                      </a:rPr>
                      <m:t> </m:t>
                    </m:r>
                    <m:r>
                      <a:rPr lang="en-US" altLang="ja-JP" i="1">
                        <a:latin typeface="Cambria Math" charset="0"/>
                        <a:ea typeface="Cambria Math" charset="0"/>
                        <a:cs typeface="Cambria Math" charset="0"/>
                      </a:rPr>
                      <m:t>≅</m:t>
                    </m:r>
                    <m:sSup>
                      <m:sSupPr>
                        <m:ctrlPr>
                          <a:rPr lang="en-US" altLang="ja-JP" i="1">
                            <a:latin typeface="Cambria Math" charset="0"/>
                            <a:ea typeface="Cambria Math" charset="0"/>
                            <a:cs typeface="Cambria Math" charset="0"/>
                          </a:rPr>
                        </m:ctrlPr>
                      </m:sSupPr>
                      <m:e>
                        <m:sSup>
                          <m:sSupPr>
                            <m:ctrlPr>
                              <a:rPr lang="en-US" altLang="ja-JP" i="1">
                                <a:latin typeface="Cambria Math" charset="0"/>
                              </a:rPr>
                            </m:ctrlPr>
                          </m:sSupPr>
                          <m:e>
                            <m:r>
                              <a:rPr lang="en-US" altLang="ja-JP">
                                <a:latin typeface="Cambria Math" charset="0"/>
                              </a:rPr>
                              <m:t>𝛻</m:t>
                            </m:r>
                          </m:e>
                          <m:sup>
                            <m:r>
                              <a:rPr lang="en-US" altLang="ja-JP" i="1">
                                <a:latin typeface="Cambria Math" charset="0"/>
                              </a:rPr>
                              <m:t>2</m:t>
                            </m:r>
                          </m:sup>
                        </m:sSup>
                        <m:r>
                          <a:rPr lang="en-US" altLang="ja-JP" i="1">
                            <a:latin typeface="Cambria Math" charset="0"/>
                          </a:rPr>
                          <m:t>𝑅</m:t>
                        </m:r>
                        <m:d>
                          <m:dPr>
                            <m:ctrlPr>
                              <a:rPr lang="en-US" altLang="ja-JP" i="1">
                                <a:latin typeface="Cambria Math" charset="0"/>
                              </a:rPr>
                            </m:ctrlPr>
                          </m:dPr>
                          <m:e>
                            <m:acc>
                              <m:accPr>
                                <m:chr m:val="̂"/>
                                <m:ctrlPr>
                                  <a:rPr lang="en-US" altLang="ja-JP" i="1">
                                    <a:latin typeface="Cambria Math" charset="0"/>
                                  </a:rPr>
                                </m:ctrlPr>
                              </m:accPr>
                              <m:e>
                                <m:r>
                                  <a:rPr lang="en-US" altLang="ja-JP" i="1">
                                    <a:latin typeface="Cambria Math" charset="0"/>
                                  </a:rPr>
                                  <m:t>𝜃</m:t>
                                </m:r>
                              </m:e>
                            </m:acc>
                          </m:e>
                        </m:d>
                      </m:e>
                      <m:sup>
                        <m:r>
                          <a:rPr lang="en-US" altLang="ja-JP">
                            <a:latin typeface="Cambria Math" charset="0"/>
                          </a:rPr>
                          <m:t>−1</m:t>
                        </m:r>
                      </m:sup>
                    </m:sSup>
                    <m:r>
                      <a:rPr lang="en-US" altLang="ja-JP">
                        <a:latin typeface="Cambria Math" charset="0"/>
                      </a:rPr>
                      <m:t>𝛻</m:t>
                    </m:r>
                    <m:r>
                      <a:rPr lang="en-US" altLang="ja-JP" i="1">
                        <a:latin typeface="Cambria Math" charset="0"/>
                      </a:rPr>
                      <m:t>𝐿</m:t>
                    </m:r>
                    <m:d>
                      <m:dPr>
                        <m:ctrlPr>
                          <a:rPr lang="en-US" altLang="ja-JP" i="1">
                            <a:latin typeface="Cambria Math" charset="0"/>
                          </a:rPr>
                        </m:ctrlPr>
                      </m:dPr>
                      <m:e>
                        <m:r>
                          <a:rPr lang="en-US" altLang="ja-JP" i="1">
                            <a:latin typeface="Cambria Math" charset="0"/>
                          </a:rPr>
                          <m:t>𝑧</m:t>
                        </m:r>
                        <m:r>
                          <a:rPr lang="en-US" altLang="ja-JP" i="1">
                            <a:latin typeface="Cambria Math" charset="0"/>
                          </a:rPr>
                          <m:t>,</m:t>
                        </m:r>
                        <m:acc>
                          <m:accPr>
                            <m:chr m:val="̂"/>
                            <m:ctrlPr>
                              <a:rPr lang="en-US" altLang="ja-JP" i="1">
                                <a:latin typeface="Cambria Math" charset="0"/>
                              </a:rPr>
                            </m:ctrlPr>
                          </m:accPr>
                          <m:e>
                            <m:r>
                              <a:rPr lang="en-US" altLang="ja-JP" i="1">
                                <a:latin typeface="Cambria Math" charset="0"/>
                              </a:rPr>
                              <m:t>𝜃</m:t>
                            </m:r>
                          </m:e>
                        </m:acc>
                      </m:e>
                    </m:d>
                    <m:r>
                      <a:rPr lang="en-US" altLang="ja-JP" i="1">
                        <a:latin typeface="Cambria Math" charset="0"/>
                      </a:rPr>
                      <m:t>𝜖</m:t>
                    </m:r>
                  </m:oMath>
                </a14:m>
                <a:r>
                  <a:rPr lang="en-US" altLang="ja-JP" dirty="0" smtClean="0"/>
                  <a:t>  </a:t>
                </a:r>
                <a:r>
                  <a:rPr lang="ja-JP" altLang="en-US" dirty="0" smtClean="0"/>
                  <a:t>➔</a:t>
                </a:r>
                <a:r>
                  <a:rPr lang="en-US" altLang="ja-JP" dirty="0" smtClean="0"/>
                  <a:t> </a:t>
                </a:r>
                <a14:m>
                  <m:oMath xmlns:m="http://schemas.openxmlformats.org/officeDocument/2006/math">
                    <m:sSub>
                      <m:sSubPr>
                        <m:ctrlPr>
                          <a:rPr lang="en-US" altLang="ja-JP" i="1" smtClean="0">
                            <a:latin typeface="Cambria Math" charset="0"/>
                          </a:rPr>
                        </m:ctrlPr>
                      </m:sSubPr>
                      <m:e>
                        <m:r>
                          <a:rPr lang="en-US" altLang="ja-JP" b="0" i="1" smtClean="0">
                            <a:latin typeface="Cambria Math" charset="0"/>
                          </a:rPr>
                          <m:t> </m:t>
                        </m:r>
                        <m:r>
                          <a:rPr lang="en-US" altLang="ja-JP" i="1">
                            <a:latin typeface="Cambria Math" charset="0"/>
                          </a:rPr>
                          <m:t>𝐼</m:t>
                        </m:r>
                      </m:e>
                      <m:sub>
                        <m:r>
                          <a:rPr lang="en-US" altLang="ja-JP" i="1">
                            <a:latin typeface="Cambria Math" charset="0"/>
                          </a:rPr>
                          <m:t>𝑢𝑝</m:t>
                        </m:r>
                        <m:r>
                          <a:rPr lang="en-US" altLang="ja-JP" i="1">
                            <a:latin typeface="Cambria Math" charset="0"/>
                          </a:rPr>
                          <m:t>,</m:t>
                        </m:r>
                        <m:r>
                          <a:rPr lang="en-US" altLang="ja-JP" i="1">
                            <a:latin typeface="Cambria Math" charset="0"/>
                          </a:rPr>
                          <m:t>𝑝𝑎𝑟𝑎𝑚𝑠</m:t>
                        </m:r>
                      </m:sub>
                    </m:sSub>
                    <m:d>
                      <m:dPr>
                        <m:ctrlPr>
                          <a:rPr lang="en-US" altLang="ja-JP" i="1">
                            <a:latin typeface="Cambria Math" charset="0"/>
                          </a:rPr>
                        </m:ctrlPr>
                      </m:dPr>
                      <m:e>
                        <m:r>
                          <a:rPr lang="en-US" altLang="ja-JP" i="1">
                            <a:latin typeface="Cambria Math" charset="0"/>
                          </a:rPr>
                          <m:t>𝑧</m:t>
                        </m:r>
                      </m:e>
                    </m:d>
                    <m:r>
                      <a:rPr lang="en-US" altLang="ja-JP" i="1">
                        <a:latin typeface="Cambria Math" charset="0"/>
                        <a:ea typeface="Cambria Math" charset="0"/>
                        <a:cs typeface="Cambria Math" charset="0"/>
                      </a:rPr>
                      <m:t>≡ </m:t>
                    </m:r>
                    <m:f>
                      <m:fPr>
                        <m:ctrlPr>
                          <a:rPr lang="en-US" altLang="ja-JP" i="1">
                            <a:latin typeface="Cambria Math" charset="0"/>
                          </a:rPr>
                        </m:ctrlPr>
                      </m:fPr>
                      <m:num>
                        <m:sSub>
                          <m:sSubPr>
                            <m:ctrlPr>
                              <a:rPr lang="en-US" altLang="ja-JP" i="1">
                                <a:latin typeface="Cambria Math" charset="0"/>
                              </a:rPr>
                            </m:ctrlPr>
                          </m:sSubPr>
                          <m:e>
                            <m:r>
                              <a:rPr lang="en-US" altLang="ja-JP" i="1">
                                <a:latin typeface="Cambria Math" charset="0"/>
                              </a:rPr>
                              <m:t>𝑑</m:t>
                            </m:r>
                            <m:acc>
                              <m:accPr>
                                <m:chr m:val="̂"/>
                                <m:ctrlPr>
                                  <a:rPr lang="en-US" altLang="ja-JP" i="1">
                                    <a:latin typeface="Cambria Math" charset="0"/>
                                  </a:rPr>
                                </m:ctrlPr>
                              </m:accPr>
                              <m:e>
                                <m:r>
                                  <a:rPr lang="en-US" altLang="ja-JP" i="1">
                                    <a:latin typeface="Cambria Math" charset="0"/>
                                  </a:rPr>
                                  <m:t>𝜃</m:t>
                                </m:r>
                              </m:e>
                            </m:acc>
                          </m:e>
                          <m:sub>
                            <m:r>
                              <a:rPr lang="en-US" altLang="ja-JP" i="1">
                                <a:latin typeface="Cambria Math" charset="0"/>
                              </a:rPr>
                              <m:t>𝜖</m:t>
                            </m:r>
                            <m:r>
                              <a:rPr lang="en-US" altLang="ja-JP" i="1">
                                <a:latin typeface="Cambria Math" charset="0"/>
                              </a:rPr>
                              <m:t>, </m:t>
                            </m:r>
                            <m:r>
                              <a:rPr lang="en-US" altLang="ja-JP" i="1">
                                <a:latin typeface="Cambria Math" charset="0"/>
                              </a:rPr>
                              <m:t>𝑧</m:t>
                            </m:r>
                          </m:sub>
                        </m:sSub>
                      </m:num>
                      <m:den>
                        <m:r>
                          <a:rPr lang="en-US" altLang="ja-JP" i="1">
                            <a:latin typeface="Cambria Math" charset="0"/>
                          </a:rPr>
                          <m:t>𝑑</m:t>
                        </m:r>
                        <m:r>
                          <a:rPr lang="en-US" altLang="ja-JP" i="1">
                            <a:latin typeface="Cambria Math" charset="0"/>
                          </a:rPr>
                          <m:t>𝜖</m:t>
                        </m:r>
                      </m:den>
                    </m:f>
                    <m:sSub>
                      <m:sSubPr>
                        <m:ctrlPr>
                          <a:rPr lang="en-US" altLang="ja-JP" i="1">
                            <a:latin typeface="Cambria Math" charset="0"/>
                          </a:rPr>
                        </m:ctrlPr>
                      </m:sSubPr>
                      <m:e>
                        <m:d>
                          <m:dPr>
                            <m:begChr m:val=""/>
                            <m:endChr m:val="|"/>
                            <m:ctrlPr>
                              <a:rPr lang="en-US" altLang="ja-JP" i="1">
                                <a:latin typeface="Cambria Math" charset="0"/>
                              </a:rPr>
                            </m:ctrlPr>
                          </m:dPr>
                          <m:e>
                            <m:r>
                              <a:rPr lang="en-US" altLang="ja-JP" i="1">
                                <a:latin typeface="Cambria Math" charset="0"/>
                              </a:rPr>
                              <m:t>​</m:t>
                            </m:r>
                          </m:e>
                        </m:d>
                      </m:e>
                      <m:sub>
                        <m:r>
                          <a:rPr lang="en-US" altLang="ja-JP" i="1">
                            <a:latin typeface="Cambria Math" charset="0"/>
                          </a:rPr>
                          <m:t>𝜖</m:t>
                        </m:r>
                        <m:r>
                          <a:rPr lang="en-US" altLang="ja-JP" i="1">
                            <a:latin typeface="Cambria Math" charset="0"/>
                          </a:rPr>
                          <m:t>=0</m:t>
                        </m:r>
                      </m:sub>
                    </m:sSub>
                    <m:r>
                      <a:rPr lang="en-US" altLang="ja-JP" i="1">
                        <a:latin typeface="Cambria Math" charset="0"/>
                      </a:rPr>
                      <m:t>=−</m:t>
                    </m:r>
                    <m:sSubSup>
                      <m:sSubSupPr>
                        <m:ctrlPr>
                          <a:rPr lang="en-US" altLang="ja-JP" i="1">
                            <a:latin typeface="Cambria Math" charset="0"/>
                          </a:rPr>
                        </m:ctrlPr>
                      </m:sSubSupPr>
                      <m:e>
                        <m:r>
                          <a:rPr lang="en-US" altLang="ja-JP" i="1">
                            <a:latin typeface="Cambria Math" charset="0"/>
                          </a:rPr>
                          <m:t>𝐻</m:t>
                        </m:r>
                      </m:e>
                      <m:sub>
                        <m:acc>
                          <m:accPr>
                            <m:chr m:val="̂"/>
                            <m:ctrlPr>
                              <a:rPr lang="en-US" altLang="ja-JP" i="1">
                                <a:latin typeface="Cambria Math" charset="0"/>
                              </a:rPr>
                            </m:ctrlPr>
                          </m:accPr>
                          <m:e>
                            <m:r>
                              <a:rPr lang="en-US" altLang="ja-JP" i="1">
                                <a:latin typeface="Cambria Math" charset="0"/>
                              </a:rPr>
                              <m:t>𝜃</m:t>
                            </m:r>
                          </m:e>
                        </m:acc>
                      </m:sub>
                      <m:sup>
                        <m:r>
                          <a:rPr lang="en-US" altLang="ja-JP" i="1">
                            <a:latin typeface="Cambria Math" charset="0"/>
                          </a:rPr>
                          <m:t>−1</m:t>
                        </m:r>
                      </m:sup>
                    </m:sSubSup>
                    <m:sSub>
                      <m:sSubPr>
                        <m:ctrlPr>
                          <a:rPr lang="en-US" altLang="ja-JP" i="1">
                            <a:latin typeface="Cambria Math" charset="0"/>
                          </a:rPr>
                        </m:ctrlPr>
                      </m:sSubPr>
                      <m:e>
                        <m:r>
                          <a:rPr lang="en-US" altLang="ja-JP">
                            <a:latin typeface="Cambria Math" charset="0"/>
                          </a:rPr>
                          <m:t> </m:t>
                        </m:r>
                        <m:r>
                          <a:rPr lang="en-US" altLang="ja-JP">
                            <a:latin typeface="Cambria Math" charset="0"/>
                          </a:rPr>
                          <m:t>𝛻</m:t>
                        </m:r>
                      </m:e>
                      <m:sub>
                        <m:r>
                          <a:rPr lang="en-US" altLang="ja-JP" i="1">
                            <a:latin typeface="Cambria Math" charset="0"/>
                          </a:rPr>
                          <m:t>𝜃</m:t>
                        </m:r>
                      </m:sub>
                    </m:sSub>
                    <m:r>
                      <a:rPr lang="en-US" altLang="ja-JP" i="1">
                        <a:latin typeface="Cambria Math" charset="0"/>
                      </a:rPr>
                      <m:t>𝐿</m:t>
                    </m:r>
                    <m:d>
                      <m:dPr>
                        <m:ctrlPr>
                          <a:rPr lang="en-US" altLang="ja-JP" i="1">
                            <a:latin typeface="Cambria Math" charset="0"/>
                          </a:rPr>
                        </m:ctrlPr>
                      </m:dPr>
                      <m:e>
                        <m:r>
                          <a:rPr lang="en-US" altLang="ja-JP" i="1">
                            <a:latin typeface="Cambria Math" charset="0"/>
                          </a:rPr>
                          <m:t>𝑧</m:t>
                        </m:r>
                        <m:r>
                          <a:rPr lang="en-US" altLang="ja-JP" i="1">
                            <a:latin typeface="Cambria Math" charset="0"/>
                          </a:rPr>
                          <m:t>,</m:t>
                        </m:r>
                        <m:acc>
                          <m:accPr>
                            <m:chr m:val="̂"/>
                            <m:ctrlPr>
                              <a:rPr lang="en-US" altLang="ja-JP" i="1">
                                <a:latin typeface="Cambria Math" charset="0"/>
                              </a:rPr>
                            </m:ctrlPr>
                          </m:accPr>
                          <m:e>
                            <m:r>
                              <a:rPr lang="en-US" altLang="ja-JP" i="1">
                                <a:latin typeface="Cambria Math" charset="0"/>
                              </a:rPr>
                              <m:t>𝜃</m:t>
                            </m:r>
                          </m:e>
                        </m:acc>
                      </m:e>
                    </m:d>
                  </m:oMath>
                </a14:m>
                <a:endParaRPr lang="en-US" altLang="ja-JP" dirty="0" smtClean="0"/>
              </a:p>
              <a:p>
                <a:pPr marL="108000" indent="0">
                  <a:buNone/>
                </a:pPr>
                <a:endParaRPr lang="en-US" altLang="ja-JP"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914" y="1197980"/>
                <a:ext cx="10461356" cy="4933879"/>
              </a:xfrm>
              <a:blipFill rotWithShape="0">
                <a:blip r:embed="rId3"/>
                <a:stretch>
                  <a:fillRect l="-4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957384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余談：ニュートン法</a:t>
            </a:r>
            <a:endParaRPr kumimoji="1" lang="ja-JP" altLang="en-US" dirty="0"/>
          </a:p>
        </p:txBody>
      </p:sp>
      <p:sp>
        <p:nvSpPr>
          <p:cNvPr id="5" name="Content Placeholder 4"/>
          <p:cNvSpPr>
            <a:spLocks noGrp="1"/>
          </p:cNvSpPr>
          <p:nvPr>
            <p:ph idx="1"/>
          </p:nvPr>
        </p:nvSpPr>
        <p:spPr/>
        <p:txBody>
          <a:bodyPr/>
          <a:lstStyle/>
          <a:p>
            <a:pPr marL="108000" indent="0">
              <a:buNone/>
            </a:pPr>
            <a:r>
              <a:rPr kumimoji="1" lang="ja-JP" altLang="en-US" dirty="0" smtClean="0"/>
              <a:t>最急降下法は</a:t>
            </a:r>
            <a:r>
              <a:rPr kumimoji="1" lang="en-US" altLang="ja-JP" dirty="0" smtClean="0"/>
              <a:t>1</a:t>
            </a:r>
            <a:r>
              <a:rPr kumimoji="1" lang="ja-JP" altLang="en-US" dirty="0" smtClean="0"/>
              <a:t>次の勾配しか利用してないが、二階微分まで考慮する勾配法</a:t>
            </a:r>
            <a:endParaRPr kumimoji="1" lang="ja-JP" altLang="en-US" dirty="0"/>
          </a:p>
        </p:txBody>
      </p:sp>
      <p:pic>
        <p:nvPicPr>
          <p:cNvPr id="6" name="Content Placeholder 3"/>
          <p:cNvPicPr>
            <a:picLocks noChangeAspect="1"/>
          </p:cNvPicPr>
          <p:nvPr/>
        </p:nvPicPr>
        <p:blipFill>
          <a:blip r:embed="rId3"/>
          <a:stretch>
            <a:fillRect/>
          </a:stretch>
        </p:blipFill>
        <p:spPr>
          <a:xfrm>
            <a:off x="2725271" y="2032783"/>
            <a:ext cx="7082117" cy="4013200"/>
          </a:xfrm>
          <a:prstGeom prst="rect">
            <a:avLst/>
          </a:prstGeom>
        </p:spPr>
      </p:pic>
    </p:spTree>
    <p:extLst>
      <p:ext uri="{BB962C8B-B14F-4D97-AF65-F5344CB8AC3E}">
        <p14:creationId xmlns:p14="http://schemas.microsoft.com/office/powerpoint/2010/main" val="9985972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余談：ニュートン法</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914" y="1197980"/>
                <a:ext cx="10461356" cy="4933879"/>
              </a:xfrm>
            </p:spPr>
            <p:txBody>
              <a:bodyPr>
                <a:normAutofit/>
              </a:bodyPr>
              <a:lstStyle/>
              <a:p>
                <a:pPr marL="108000" indent="0">
                  <a:buNone/>
                </a:pPr>
                <a14:m>
                  <m:oMath xmlns:m="http://schemas.openxmlformats.org/officeDocument/2006/math">
                    <m:r>
                      <a:rPr kumimoji="1" lang="en-US" altLang="ja-JP" sz="2000" b="0" i="1" smtClean="0">
                        <a:latin typeface="Cambria Math" charset="0"/>
                      </a:rPr>
                      <m:t>𝑓</m:t>
                    </m:r>
                    <m:r>
                      <a:rPr kumimoji="1" lang="en-US" altLang="ja-JP" sz="2000" b="0" i="1" smtClean="0">
                        <a:latin typeface="Cambria Math" charset="0"/>
                      </a:rPr>
                      <m:t>(</m:t>
                    </m:r>
                    <m:r>
                      <a:rPr kumimoji="1" lang="en-US" altLang="ja-JP" sz="2000" b="0" i="1" smtClean="0">
                        <a:latin typeface="Cambria Math" charset="0"/>
                      </a:rPr>
                      <m:t>𝑥</m:t>
                    </m:r>
                    <m:r>
                      <a:rPr kumimoji="1" lang="en-US" altLang="ja-JP" sz="2000" b="0" i="1" smtClean="0">
                        <a:latin typeface="Cambria Math" charset="0"/>
                      </a:rPr>
                      <m:t>)</m:t>
                    </m:r>
                  </m:oMath>
                </a14:m>
                <a:r>
                  <a:rPr kumimoji="1" lang="ja-JP" altLang="en-US" sz="2000" b="0" dirty="0" smtClean="0">
                    <a:latin typeface="+mj-ea"/>
                    <a:ea typeface="+mj-ea"/>
                  </a:rPr>
                  <a:t>を最適化したい関数として、二次の</a:t>
                </a:r>
                <a:r>
                  <a:rPr kumimoji="1" lang="en-US" altLang="ja-JP" sz="2000" b="0" dirty="0" smtClean="0">
                    <a:latin typeface="+mj-ea"/>
                    <a:ea typeface="+mj-ea"/>
                  </a:rPr>
                  <a:t>Taylor</a:t>
                </a:r>
                <a:r>
                  <a:rPr kumimoji="1" lang="ja-JP" altLang="en-US" sz="2000" b="0" dirty="0" smtClean="0">
                    <a:latin typeface="+mj-ea"/>
                    <a:ea typeface="+mj-ea"/>
                  </a:rPr>
                  <a:t>展開で近似すると</a:t>
                </a:r>
                <a:endParaRPr kumimoji="1" lang="en-US" altLang="ja-JP" sz="2000" b="0" dirty="0" smtClean="0">
                  <a:latin typeface="+mj-ea"/>
                  <a:ea typeface="+mj-ea"/>
                </a:endParaRPr>
              </a:p>
              <a:p>
                <a:pPr marL="108000" indent="0">
                  <a:buNone/>
                </a:pPr>
                <a14:m>
                  <m:oMathPara xmlns:m="http://schemas.openxmlformats.org/officeDocument/2006/math">
                    <m:oMathParaPr>
                      <m:jc m:val="centerGroup"/>
                    </m:oMathParaPr>
                    <m:oMath xmlns:m="http://schemas.openxmlformats.org/officeDocument/2006/math">
                      <m:r>
                        <a:rPr kumimoji="1" lang="en-US" altLang="ja-JP" sz="2000" b="0" i="1" smtClean="0">
                          <a:latin typeface="Cambria Math" charset="0"/>
                        </a:rPr>
                        <m:t>𝑓</m:t>
                      </m:r>
                      <m:d>
                        <m:dPr>
                          <m:ctrlPr>
                            <a:rPr kumimoji="1" lang="en-US" altLang="ja-JP" sz="2000" b="0" i="1" smtClean="0">
                              <a:latin typeface="Cambria Math" charset="0"/>
                            </a:rPr>
                          </m:ctrlPr>
                        </m:dPr>
                        <m:e>
                          <m:r>
                            <a:rPr kumimoji="1" lang="en-US" altLang="ja-JP" sz="2000" b="0" i="1" smtClean="0">
                              <a:latin typeface="Cambria Math" charset="0"/>
                            </a:rPr>
                            <m:t>𝑥</m:t>
                          </m:r>
                          <m:r>
                            <a:rPr kumimoji="1" lang="en-US" altLang="ja-JP" sz="2000" b="0" i="1" smtClean="0">
                              <a:latin typeface="Cambria Math" charset="0"/>
                            </a:rPr>
                            <m:t>+∆</m:t>
                          </m:r>
                          <m:r>
                            <a:rPr kumimoji="1" lang="en-US" altLang="ja-JP" sz="2000" b="0" i="1" smtClean="0">
                              <a:latin typeface="Cambria Math" charset="0"/>
                              <a:ea typeface="Cambria Math" charset="0"/>
                              <a:cs typeface="Cambria Math" charset="0"/>
                            </a:rPr>
                            <m:t>𝑥</m:t>
                          </m:r>
                        </m:e>
                      </m:d>
                      <m:r>
                        <a:rPr kumimoji="1" lang="en-US" altLang="ja-JP" sz="2000" b="0" i="1" smtClean="0">
                          <a:latin typeface="Cambria Math" charset="0"/>
                          <a:ea typeface="Cambria Math" charset="0"/>
                          <a:cs typeface="Cambria Math" charset="0"/>
                        </a:rPr>
                        <m:t>≅</m:t>
                      </m:r>
                      <m:r>
                        <a:rPr kumimoji="1" lang="en-US" altLang="ja-JP" sz="2000" b="0" i="1" smtClean="0">
                          <a:latin typeface="Cambria Math" charset="0"/>
                          <a:ea typeface="Cambria Math" charset="0"/>
                          <a:cs typeface="Cambria Math" charset="0"/>
                        </a:rPr>
                        <m:t>𝑓</m:t>
                      </m:r>
                      <m:d>
                        <m:dPr>
                          <m:ctrlPr>
                            <a:rPr kumimoji="1" lang="en-US" altLang="ja-JP" sz="2000" b="0" i="1" smtClean="0">
                              <a:latin typeface="Cambria Math" charset="0"/>
                              <a:ea typeface="Cambria Math" charset="0"/>
                              <a:cs typeface="Cambria Math" charset="0"/>
                            </a:rPr>
                          </m:ctrlPr>
                        </m:dPr>
                        <m:e>
                          <m:r>
                            <a:rPr kumimoji="1" lang="en-US" altLang="ja-JP" sz="2000" b="0" i="1" smtClean="0">
                              <a:latin typeface="Cambria Math" charset="0"/>
                              <a:ea typeface="Cambria Math" charset="0"/>
                              <a:cs typeface="Cambria Math" charset="0"/>
                            </a:rPr>
                            <m:t>𝑥</m:t>
                          </m:r>
                        </m:e>
                      </m:d>
                      <m:r>
                        <a:rPr kumimoji="1" lang="en-US" altLang="ja-JP" sz="2000" b="0" i="1" smtClean="0">
                          <a:latin typeface="Cambria Math" charset="0"/>
                          <a:ea typeface="Cambria Math" charset="0"/>
                          <a:cs typeface="Cambria Math" charset="0"/>
                        </a:rPr>
                        <m:t>+∆</m:t>
                      </m:r>
                      <m:sSup>
                        <m:sSupPr>
                          <m:ctrlPr>
                            <a:rPr kumimoji="1" lang="en-US" altLang="ja-JP" sz="2000" b="0" i="1" smtClean="0">
                              <a:latin typeface="Cambria Math" charset="0"/>
                              <a:ea typeface="Cambria Math" charset="0"/>
                              <a:cs typeface="Cambria Math" charset="0"/>
                            </a:rPr>
                          </m:ctrlPr>
                        </m:sSupPr>
                        <m:e>
                          <m:r>
                            <a:rPr kumimoji="1" lang="en-US" altLang="ja-JP" sz="2000" b="0" i="1" smtClean="0">
                              <a:latin typeface="Cambria Math" charset="0"/>
                              <a:ea typeface="Cambria Math" charset="0"/>
                              <a:cs typeface="Cambria Math" charset="0"/>
                            </a:rPr>
                            <m:t>𝑥</m:t>
                          </m:r>
                        </m:e>
                        <m:sup>
                          <m:r>
                            <a:rPr kumimoji="1" lang="en-US" altLang="ja-JP" sz="2000" b="0" i="1" smtClean="0">
                              <a:latin typeface="Cambria Math" charset="0"/>
                              <a:ea typeface="Cambria Math" charset="0"/>
                              <a:cs typeface="Cambria Math" charset="0"/>
                            </a:rPr>
                            <m:t>𝑇</m:t>
                          </m:r>
                        </m:sup>
                      </m:sSup>
                      <m:r>
                        <a:rPr kumimoji="1" lang="en-US" altLang="ja-JP" sz="2000" b="0" i="0" smtClean="0">
                          <a:latin typeface="Cambria Math" charset="0"/>
                          <a:ea typeface="Cambria Math" charset="0"/>
                          <a:cs typeface="Cambria Math" charset="0"/>
                        </a:rPr>
                        <m:t>𝛻</m:t>
                      </m:r>
                      <m:r>
                        <a:rPr kumimoji="1" lang="en-US" altLang="ja-JP" sz="2000" b="0" i="1" smtClean="0">
                          <a:latin typeface="Cambria Math" charset="0"/>
                          <a:ea typeface="Cambria Math" charset="0"/>
                          <a:cs typeface="Cambria Math" charset="0"/>
                        </a:rPr>
                        <m:t>𝑓</m:t>
                      </m:r>
                      <m:d>
                        <m:dPr>
                          <m:ctrlPr>
                            <a:rPr kumimoji="1" lang="en-US" altLang="ja-JP" sz="2000" b="0" i="1" smtClean="0">
                              <a:latin typeface="Cambria Math" charset="0"/>
                              <a:ea typeface="Cambria Math" charset="0"/>
                              <a:cs typeface="Cambria Math" charset="0"/>
                            </a:rPr>
                          </m:ctrlPr>
                        </m:dPr>
                        <m:e>
                          <m:r>
                            <a:rPr kumimoji="1" lang="en-US" altLang="ja-JP" sz="2000" b="0" i="1" smtClean="0">
                              <a:latin typeface="Cambria Math" charset="0"/>
                              <a:ea typeface="Cambria Math" charset="0"/>
                              <a:cs typeface="Cambria Math" charset="0"/>
                            </a:rPr>
                            <m:t>𝑥</m:t>
                          </m:r>
                        </m:e>
                      </m:d>
                      <m:r>
                        <a:rPr kumimoji="1" lang="en-US" altLang="ja-JP" sz="2000" b="0" i="1" smtClean="0">
                          <a:latin typeface="Cambria Math" charset="0"/>
                          <a:ea typeface="Cambria Math" charset="0"/>
                          <a:cs typeface="Cambria Math" charset="0"/>
                        </a:rPr>
                        <m:t>+</m:t>
                      </m:r>
                      <m:f>
                        <m:fPr>
                          <m:ctrlPr>
                            <a:rPr kumimoji="1" lang="en-US" altLang="ja-JP" sz="2000" b="0" i="1" smtClean="0">
                              <a:latin typeface="Cambria Math" charset="0"/>
                              <a:ea typeface="Cambria Math" charset="0"/>
                              <a:cs typeface="Cambria Math" charset="0"/>
                            </a:rPr>
                          </m:ctrlPr>
                        </m:fPr>
                        <m:num>
                          <m:r>
                            <a:rPr kumimoji="1" lang="en-US" altLang="ja-JP" sz="2000" b="0" i="1" smtClean="0">
                              <a:latin typeface="Cambria Math" charset="0"/>
                              <a:ea typeface="Cambria Math" charset="0"/>
                              <a:cs typeface="Cambria Math" charset="0"/>
                            </a:rPr>
                            <m:t>1</m:t>
                          </m:r>
                        </m:num>
                        <m:den>
                          <m:r>
                            <a:rPr kumimoji="1" lang="en-US" altLang="ja-JP" sz="2000" b="0" i="1" smtClean="0">
                              <a:latin typeface="Cambria Math" charset="0"/>
                              <a:ea typeface="Cambria Math" charset="0"/>
                              <a:cs typeface="Cambria Math" charset="0"/>
                            </a:rPr>
                            <m:t>2</m:t>
                          </m:r>
                        </m:den>
                      </m:f>
                      <m:r>
                        <a:rPr kumimoji="1" lang="en-US" altLang="ja-JP" sz="2000" b="0" i="1" smtClean="0">
                          <a:latin typeface="Cambria Math" charset="0"/>
                          <a:ea typeface="Cambria Math" charset="0"/>
                          <a:cs typeface="Cambria Math" charset="0"/>
                        </a:rPr>
                        <m:t>∆</m:t>
                      </m:r>
                      <m:sSup>
                        <m:sSupPr>
                          <m:ctrlPr>
                            <a:rPr kumimoji="1" lang="en-US" altLang="ja-JP" sz="2000" b="0" i="1" smtClean="0">
                              <a:latin typeface="Cambria Math" charset="0"/>
                              <a:ea typeface="Cambria Math" charset="0"/>
                              <a:cs typeface="Cambria Math" charset="0"/>
                            </a:rPr>
                          </m:ctrlPr>
                        </m:sSupPr>
                        <m:e>
                          <m:r>
                            <a:rPr kumimoji="1" lang="en-US" altLang="ja-JP" sz="2000" b="0" i="1" smtClean="0">
                              <a:latin typeface="Cambria Math" charset="0"/>
                              <a:ea typeface="Cambria Math" charset="0"/>
                              <a:cs typeface="Cambria Math" charset="0"/>
                            </a:rPr>
                            <m:t>𝑥</m:t>
                          </m:r>
                        </m:e>
                        <m:sup>
                          <m:r>
                            <a:rPr kumimoji="1" lang="en-US" altLang="ja-JP" sz="2000" b="0" i="1" smtClean="0">
                              <a:latin typeface="Cambria Math" charset="0"/>
                              <a:ea typeface="Cambria Math" charset="0"/>
                              <a:cs typeface="Cambria Math" charset="0"/>
                            </a:rPr>
                            <m:t>𝑇</m:t>
                          </m:r>
                        </m:sup>
                      </m:sSup>
                      <m:sSup>
                        <m:sSupPr>
                          <m:ctrlPr>
                            <a:rPr kumimoji="1" lang="en-US" altLang="ja-JP" sz="2000" b="0" i="1" smtClean="0">
                              <a:latin typeface="Cambria Math" charset="0"/>
                              <a:ea typeface="Cambria Math" charset="0"/>
                              <a:cs typeface="Cambria Math" charset="0"/>
                            </a:rPr>
                          </m:ctrlPr>
                        </m:sSupPr>
                        <m:e>
                          <m:r>
                            <a:rPr kumimoji="1" lang="en-US" altLang="ja-JP" sz="2000" b="0" i="0" smtClean="0">
                              <a:latin typeface="Cambria Math" charset="0"/>
                              <a:ea typeface="Cambria Math" charset="0"/>
                              <a:cs typeface="Cambria Math" charset="0"/>
                            </a:rPr>
                            <m:t>𝛻</m:t>
                          </m:r>
                        </m:e>
                        <m:sup>
                          <m:r>
                            <a:rPr kumimoji="1" lang="en-US" altLang="ja-JP" sz="2000" b="0" i="1" smtClean="0">
                              <a:latin typeface="Cambria Math" charset="0"/>
                              <a:ea typeface="Cambria Math" charset="0"/>
                              <a:cs typeface="Cambria Math" charset="0"/>
                            </a:rPr>
                            <m:t>2</m:t>
                          </m:r>
                        </m:sup>
                      </m:sSup>
                      <m:r>
                        <a:rPr kumimoji="1" lang="en-US" altLang="ja-JP" sz="2000" b="0" i="1" smtClean="0">
                          <a:latin typeface="Cambria Math" charset="0"/>
                          <a:ea typeface="Cambria Math" charset="0"/>
                          <a:cs typeface="Cambria Math" charset="0"/>
                        </a:rPr>
                        <m:t>𝑓</m:t>
                      </m:r>
                      <m:d>
                        <m:dPr>
                          <m:ctrlPr>
                            <a:rPr kumimoji="1" lang="en-US" altLang="ja-JP" sz="2000" b="0" i="1" smtClean="0">
                              <a:latin typeface="Cambria Math" charset="0"/>
                              <a:ea typeface="Cambria Math" charset="0"/>
                              <a:cs typeface="Cambria Math" charset="0"/>
                            </a:rPr>
                          </m:ctrlPr>
                        </m:dPr>
                        <m:e>
                          <m:r>
                            <a:rPr kumimoji="1" lang="en-US" altLang="ja-JP" sz="2000" b="0" i="1" smtClean="0">
                              <a:latin typeface="Cambria Math" charset="0"/>
                              <a:ea typeface="Cambria Math" charset="0"/>
                              <a:cs typeface="Cambria Math" charset="0"/>
                            </a:rPr>
                            <m:t>𝑥</m:t>
                          </m:r>
                        </m:e>
                      </m:d>
                      <m:r>
                        <a:rPr kumimoji="1" lang="en-US" altLang="ja-JP" sz="2000" b="0" i="1" smtClean="0">
                          <a:latin typeface="Cambria Math" charset="0"/>
                          <a:ea typeface="Cambria Math" charset="0"/>
                          <a:cs typeface="Cambria Math" charset="0"/>
                        </a:rPr>
                        <m:t>∆</m:t>
                      </m:r>
                      <m:r>
                        <a:rPr kumimoji="1" lang="en-US" altLang="ja-JP" sz="2000" b="0" i="1" smtClean="0">
                          <a:latin typeface="Cambria Math" charset="0"/>
                          <a:ea typeface="Cambria Math" charset="0"/>
                          <a:cs typeface="Cambria Math" charset="0"/>
                        </a:rPr>
                        <m:t>𝑥</m:t>
                      </m:r>
                    </m:oMath>
                  </m:oMathPara>
                </a14:m>
                <a:endParaRPr kumimoji="1" lang="en-US" altLang="ja-JP" sz="2000" b="0" dirty="0" smtClean="0">
                  <a:ea typeface="Cambria Math" charset="0"/>
                  <a:cs typeface="Cambria Math" charset="0"/>
                </a:endParaRPr>
              </a:p>
              <a:p>
                <a:pPr marL="108000" indent="0">
                  <a:buNone/>
                </a:pPr>
                <a:endParaRPr kumimoji="1" lang="en-US" altLang="ja-JP" sz="2000" b="0" dirty="0" smtClean="0">
                  <a:ea typeface="Cambria Math" charset="0"/>
                  <a:cs typeface="Cambria Math" charset="0"/>
                </a:endParaRPr>
              </a:p>
              <a:p>
                <a:pPr marL="108000" indent="0">
                  <a:lnSpc>
                    <a:spcPct val="150000"/>
                  </a:lnSpc>
                  <a:buNone/>
                </a:pPr>
                <a14:m>
                  <m:oMath xmlns:m="http://schemas.openxmlformats.org/officeDocument/2006/math">
                    <m:r>
                      <a:rPr lang="en-US" altLang="ja-JP" sz="2000" i="1">
                        <a:latin typeface="Cambria Math" charset="0"/>
                      </a:rPr>
                      <m:t>𝑓</m:t>
                    </m:r>
                    <m:d>
                      <m:dPr>
                        <m:ctrlPr>
                          <a:rPr lang="en-US" altLang="ja-JP" sz="2000" i="1">
                            <a:latin typeface="Cambria Math" charset="0"/>
                          </a:rPr>
                        </m:ctrlPr>
                      </m:dPr>
                      <m:e>
                        <m:r>
                          <a:rPr lang="en-US" altLang="ja-JP" sz="2000" i="1">
                            <a:latin typeface="Cambria Math" charset="0"/>
                          </a:rPr>
                          <m:t>𝑥</m:t>
                        </m:r>
                        <m:r>
                          <a:rPr lang="en-US" altLang="ja-JP" sz="2000" i="1">
                            <a:latin typeface="Cambria Math" charset="0"/>
                          </a:rPr>
                          <m:t>+∆</m:t>
                        </m:r>
                        <m:r>
                          <a:rPr lang="en-US" altLang="ja-JP" sz="2000" i="1">
                            <a:latin typeface="Cambria Math" charset="0"/>
                            <a:ea typeface="Cambria Math" charset="0"/>
                            <a:cs typeface="Cambria Math" charset="0"/>
                          </a:rPr>
                          <m:t>𝑥</m:t>
                        </m:r>
                      </m:e>
                    </m:d>
                  </m:oMath>
                </a14:m>
                <a:r>
                  <a:rPr kumimoji="1" lang="ja-JP" altLang="en-US" sz="2000" dirty="0" smtClean="0"/>
                  <a:t>を最小化する</a:t>
                </a:r>
                <a14:m>
                  <m:oMath xmlns:m="http://schemas.openxmlformats.org/officeDocument/2006/math">
                    <m:r>
                      <a:rPr lang="en-US" altLang="ja-JP" sz="2000" i="1">
                        <a:latin typeface="Cambria Math" charset="0"/>
                        <a:ea typeface="Cambria Math" charset="0"/>
                        <a:cs typeface="Cambria Math" charset="0"/>
                      </a:rPr>
                      <m:t>∆</m:t>
                    </m:r>
                    <m:r>
                      <a:rPr lang="en-US" altLang="ja-JP" sz="2000" i="1">
                        <a:latin typeface="Cambria Math" charset="0"/>
                        <a:ea typeface="Cambria Math" charset="0"/>
                        <a:cs typeface="Cambria Math" charset="0"/>
                      </a:rPr>
                      <m:t>𝑥</m:t>
                    </m:r>
                  </m:oMath>
                </a14:m>
                <a:r>
                  <a:rPr kumimoji="1" lang="ja-JP" altLang="en-US" sz="2000" dirty="0" smtClean="0"/>
                  <a:t>を求めないので</a:t>
                </a:r>
                <a14:m>
                  <m:oMath xmlns:m="http://schemas.openxmlformats.org/officeDocument/2006/math">
                    <m:r>
                      <a:rPr lang="en-US" altLang="ja-JP" sz="2000" i="1">
                        <a:latin typeface="Cambria Math" charset="0"/>
                      </a:rPr>
                      <m:t>∆</m:t>
                    </m:r>
                    <m:r>
                      <a:rPr lang="en-US" altLang="ja-JP" sz="2000" i="1">
                        <a:latin typeface="Cambria Math" charset="0"/>
                        <a:ea typeface="Cambria Math" charset="0"/>
                        <a:cs typeface="Cambria Math" charset="0"/>
                      </a:rPr>
                      <m:t>𝑥</m:t>
                    </m:r>
                  </m:oMath>
                </a14:m>
                <a:r>
                  <a:rPr kumimoji="1" lang="ja-JP" altLang="en-US" sz="2000" dirty="0" smtClean="0"/>
                  <a:t>で微分すると、</a:t>
                </a:r>
                <a:endParaRPr kumimoji="1" lang="en-US" altLang="ja-JP" sz="2000" dirty="0" smtClean="0"/>
              </a:p>
              <a:p>
                <a:pPr marL="108000" indent="0">
                  <a:buNone/>
                </a:pPr>
                <a14:m>
                  <m:oMathPara xmlns:m="http://schemas.openxmlformats.org/officeDocument/2006/math">
                    <m:oMathParaPr>
                      <m:jc m:val="centerGroup"/>
                    </m:oMathParaPr>
                    <m:oMath xmlns:m="http://schemas.openxmlformats.org/officeDocument/2006/math">
                      <m:f>
                        <m:fPr>
                          <m:ctrlPr>
                            <a:rPr lang="en-US" altLang="ja-JP" sz="2000" b="0" i="1" smtClean="0">
                              <a:latin typeface="Cambria Math" charset="0"/>
                              <a:ea typeface="Cambria Math" charset="0"/>
                              <a:cs typeface="Cambria Math" charset="0"/>
                            </a:rPr>
                          </m:ctrlPr>
                        </m:fPr>
                        <m:num>
                          <m:r>
                            <a:rPr lang="en-US" altLang="ja-JP" sz="2000" i="1" smtClean="0">
                              <a:latin typeface="Cambria Math" charset="0"/>
                            </a:rPr>
                            <m:t>𝜕</m:t>
                          </m:r>
                          <m:r>
                            <a:rPr lang="en-US" altLang="ja-JP" sz="2000" i="1">
                              <a:latin typeface="Cambria Math" charset="0"/>
                            </a:rPr>
                            <m:t>𝑓</m:t>
                          </m:r>
                          <m:d>
                            <m:dPr>
                              <m:ctrlPr>
                                <a:rPr lang="en-US" altLang="ja-JP" sz="2000" i="1">
                                  <a:latin typeface="Cambria Math" charset="0"/>
                                </a:rPr>
                              </m:ctrlPr>
                            </m:dPr>
                            <m:e>
                              <m:r>
                                <a:rPr lang="en-US" altLang="ja-JP" sz="2000" i="1">
                                  <a:latin typeface="Cambria Math" charset="0"/>
                                </a:rPr>
                                <m:t>𝑥</m:t>
                              </m:r>
                              <m:r>
                                <a:rPr lang="en-US" altLang="ja-JP" sz="2000" i="1">
                                  <a:latin typeface="Cambria Math" charset="0"/>
                                </a:rPr>
                                <m:t>+∆</m:t>
                              </m:r>
                              <m:r>
                                <a:rPr lang="en-US" altLang="ja-JP" sz="2000" i="1">
                                  <a:latin typeface="Cambria Math" charset="0"/>
                                  <a:ea typeface="Cambria Math" charset="0"/>
                                  <a:cs typeface="Cambria Math" charset="0"/>
                                </a:rPr>
                                <m:t>𝑥</m:t>
                              </m:r>
                            </m:e>
                          </m:d>
                        </m:num>
                        <m:den>
                          <m:r>
                            <a:rPr lang="en-US" altLang="ja-JP" sz="2000" b="0" i="1" smtClean="0">
                              <a:latin typeface="Cambria Math" charset="0"/>
                              <a:ea typeface="Cambria Math" charset="0"/>
                              <a:cs typeface="Cambria Math" charset="0"/>
                            </a:rPr>
                            <m:t>𝜕</m:t>
                          </m:r>
                          <m:r>
                            <a:rPr lang="en-US" altLang="ja-JP" sz="2000" b="0" i="1" smtClean="0">
                              <a:latin typeface="Cambria Math" charset="0"/>
                              <a:ea typeface="Cambria Math" charset="0"/>
                              <a:cs typeface="Cambria Math" charset="0"/>
                            </a:rPr>
                            <m:t>∆</m:t>
                          </m:r>
                          <m:r>
                            <a:rPr lang="en-US" altLang="ja-JP" sz="2000" b="0" i="1" smtClean="0">
                              <a:latin typeface="Cambria Math" charset="0"/>
                              <a:ea typeface="Cambria Math" charset="0"/>
                              <a:cs typeface="Cambria Math" charset="0"/>
                            </a:rPr>
                            <m:t>𝑥</m:t>
                          </m:r>
                        </m:den>
                      </m:f>
                      <m:r>
                        <a:rPr lang="en-US" altLang="ja-JP" sz="2000" b="0" i="1" smtClean="0">
                          <a:latin typeface="Cambria Math" charset="0"/>
                          <a:ea typeface="Cambria Math" charset="0"/>
                          <a:cs typeface="Cambria Math" charset="0"/>
                        </a:rPr>
                        <m:t>=</m:t>
                      </m:r>
                      <m:r>
                        <a:rPr lang="en-US" altLang="ja-JP" sz="2000" b="0" i="1" smtClean="0">
                          <a:latin typeface="Cambria Math" charset="0"/>
                          <a:ea typeface="Cambria Math" charset="0"/>
                          <a:cs typeface="Cambria Math" charset="0"/>
                        </a:rPr>
                        <m:t>𝑔</m:t>
                      </m:r>
                      <m:r>
                        <a:rPr lang="en-US" altLang="ja-JP" sz="2000" b="0" i="1" smtClean="0">
                          <a:latin typeface="Cambria Math" charset="0"/>
                          <a:ea typeface="Cambria Math" charset="0"/>
                          <a:cs typeface="Cambria Math" charset="0"/>
                        </a:rPr>
                        <m:t>+</m:t>
                      </m:r>
                      <m:r>
                        <a:rPr lang="en-US" altLang="ja-JP" sz="2000" b="0" i="1" smtClean="0">
                          <a:latin typeface="Cambria Math" charset="0"/>
                          <a:ea typeface="Cambria Math" charset="0"/>
                          <a:cs typeface="Cambria Math" charset="0"/>
                        </a:rPr>
                        <m:t>𝐻</m:t>
                      </m:r>
                      <m:r>
                        <a:rPr lang="en-US" altLang="ja-JP" sz="2000" b="0" i="1" smtClean="0">
                          <a:latin typeface="Cambria Math" charset="0"/>
                          <a:ea typeface="Cambria Math" charset="0"/>
                          <a:cs typeface="Cambria Math" charset="0"/>
                        </a:rPr>
                        <m:t>∆</m:t>
                      </m:r>
                      <m:r>
                        <a:rPr lang="en-US" altLang="ja-JP" sz="2000" b="0" i="1" smtClean="0">
                          <a:latin typeface="Cambria Math" charset="0"/>
                          <a:ea typeface="Cambria Math" charset="0"/>
                          <a:cs typeface="Cambria Math" charset="0"/>
                        </a:rPr>
                        <m:t>𝑥</m:t>
                      </m:r>
                    </m:oMath>
                  </m:oMathPara>
                </a14:m>
                <a:endParaRPr kumimoji="1" lang="en-US" altLang="ja-JP" sz="2000" dirty="0" smtClean="0"/>
              </a:p>
              <a:p>
                <a:pPr marL="108000" indent="0">
                  <a:buNone/>
                </a:pPr>
                <a:r>
                  <a:rPr kumimoji="1" lang="ja-JP" altLang="en-US" sz="2000" dirty="0" smtClean="0"/>
                  <a:t>この偏微分が</a:t>
                </a:r>
                <a:r>
                  <a:rPr kumimoji="1" lang="en-US" altLang="ja-JP" sz="2000" dirty="0" smtClean="0"/>
                  <a:t>0</a:t>
                </a:r>
                <a:r>
                  <a:rPr kumimoji="1" lang="ja-JP" altLang="en-US" sz="2000" dirty="0" smtClean="0"/>
                  <a:t>になるときに</a:t>
                </a:r>
                <a14:m>
                  <m:oMath xmlns:m="http://schemas.openxmlformats.org/officeDocument/2006/math">
                    <m:r>
                      <a:rPr lang="en-US" altLang="ja-JP" sz="2000" i="1">
                        <a:latin typeface="Cambria Math" charset="0"/>
                      </a:rPr>
                      <m:t>𝑓</m:t>
                    </m:r>
                    <m:d>
                      <m:dPr>
                        <m:ctrlPr>
                          <a:rPr lang="en-US" altLang="ja-JP" sz="2000" i="1">
                            <a:latin typeface="Cambria Math" charset="0"/>
                          </a:rPr>
                        </m:ctrlPr>
                      </m:dPr>
                      <m:e>
                        <m:r>
                          <a:rPr lang="en-US" altLang="ja-JP" sz="2000" i="1">
                            <a:latin typeface="Cambria Math" charset="0"/>
                          </a:rPr>
                          <m:t>𝑥</m:t>
                        </m:r>
                        <m:r>
                          <a:rPr lang="en-US" altLang="ja-JP" sz="2000" i="1">
                            <a:latin typeface="Cambria Math" charset="0"/>
                          </a:rPr>
                          <m:t>+∆</m:t>
                        </m:r>
                        <m:r>
                          <a:rPr lang="en-US" altLang="ja-JP" sz="2000" i="1">
                            <a:latin typeface="Cambria Math" charset="0"/>
                            <a:ea typeface="Cambria Math" charset="0"/>
                            <a:cs typeface="Cambria Math" charset="0"/>
                          </a:rPr>
                          <m:t>𝑥</m:t>
                        </m:r>
                      </m:e>
                    </m:d>
                  </m:oMath>
                </a14:m>
                <a:r>
                  <a:rPr kumimoji="1" lang="ja-JP" altLang="en-US" sz="2000" dirty="0" smtClean="0"/>
                  <a:t>は最小値を取るので、</a:t>
                </a:r>
                <a14:m>
                  <m:oMath xmlns:m="http://schemas.openxmlformats.org/officeDocument/2006/math">
                    <m:r>
                      <a:rPr lang="en-US" altLang="ja-JP" sz="2000" i="1">
                        <a:latin typeface="Cambria Math" charset="0"/>
                        <a:ea typeface="Cambria Math" charset="0"/>
                        <a:cs typeface="Cambria Math" charset="0"/>
                      </a:rPr>
                      <m:t>𝑔</m:t>
                    </m:r>
                    <m:r>
                      <a:rPr lang="en-US" altLang="ja-JP" sz="2000" i="1">
                        <a:latin typeface="Cambria Math" charset="0"/>
                        <a:ea typeface="Cambria Math" charset="0"/>
                        <a:cs typeface="Cambria Math" charset="0"/>
                      </a:rPr>
                      <m:t>+</m:t>
                    </m:r>
                    <m:r>
                      <a:rPr lang="en-US" altLang="ja-JP" sz="2000" i="1">
                        <a:latin typeface="Cambria Math" charset="0"/>
                        <a:ea typeface="Cambria Math" charset="0"/>
                        <a:cs typeface="Cambria Math" charset="0"/>
                      </a:rPr>
                      <m:t>𝐻</m:t>
                    </m:r>
                    <m:r>
                      <a:rPr lang="en-US" altLang="ja-JP" sz="2000" i="1">
                        <a:latin typeface="Cambria Math" charset="0"/>
                        <a:ea typeface="Cambria Math" charset="0"/>
                        <a:cs typeface="Cambria Math" charset="0"/>
                      </a:rPr>
                      <m:t>∆</m:t>
                    </m:r>
                    <m:r>
                      <a:rPr lang="en-US" altLang="ja-JP" sz="2000" i="1">
                        <a:latin typeface="Cambria Math" charset="0"/>
                        <a:ea typeface="Cambria Math" charset="0"/>
                        <a:cs typeface="Cambria Math" charset="0"/>
                      </a:rPr>
                      <m:t>𝑥</m:t>
                    </m:r>
                    <m:r>
                      <a:rPr lang="en-US" altLang="ja-JP" sz="2000" b="0" i="1" smtClean="0">
                        <a:latin typeface="Cambria Math" charset="0"/>
                        <a:ea typeface="Cambria Math" charset="0"/>
                        <a:cs typeface="Cambria Math" charset="0"/>
                      </a:rPr>
                      <m:t>=0</m:t>
                    </m:r>
                  </m:oMath>
                </a14:m>
                <a:r>
                  <a:rPr lang="ja-JP" altLang="en-US" sz="2000" dirty="0" smtClean="0"/>
                  <a:t>から、</a:t>
                </a:r>
                <a:endParaRPr kumimoji="1" lang="en-US" altLang="ja-JP" sz="2000" dirty="0" smtClean="0"/>
              </a:p>
              <a:p>
                <a:pPr marL="108000" indent="0">
                  <a:lnSpc>
                    <a:spcPct val="200000"/>
                  </a:lnSpc>
                  <a:buNone/>
                </a:pPr>
                <a14:m>
                  <m:oMathPara xmlns:m="http://schemas.openxmlformats.org/officeDocument/2006/math">
                    <m:oMathParaPr>
                      <m:jc m:val="centerGroup"/>
                    </m:oMathParaPr>
                    <m:oMath xmlns:m="http://schemas.openxmlformats.org/officeDocument/2006/math">
                      <m:r>
                        <a:rPr lang="en-US" altLang="ja-JP" sz="2800" b="0" i="1">
                          <a:latin typeface="Cambria Math" charset="0"/>
                          <a:ea typeface="Cambria Math" charset="0"/>
                          <a:cs typeface="Cambria Math" charset="0"/>
                        </a:rPr>
                        <m:t>∆</m:t>
                      </m:r>
                      <m:r>
                        <a:rPr lang="en-US" altLang="ja-JP" sz="2800" b="0" i="1">
                          <a:latin typeface="Cambria Math" charset="0"/>
                          <a:ea typeface="Cambria Math" charset="0"/>
                          <a:cs typeface="Cambria Math" charset="0"/>
                        </a:rPr>
                        <m:t>𝑥</m:t>
                      </m:r>
                      <m:r>
                        <a:rPr lang="en-US" altLang="ja-JP" sz="2800" b="0" i="0" smtClean="0">
                          <a:latin typeface="Cambria Math" charset="0"/>
                          <a:ea typeface="Cambria Math" charset="0"/>
                          <a:cs typeface="Cambria Math" charset="0"/>
                        </a:rPr>
                        <m:t>=</m:t>
                      </m:r>
                      <m:sSup>
                        <m:sSupPr>
                          <m:ctrlPr>
                            <a:rPr lang="en-US" altLang="ja-JP" sz="2800" i="1" smtClean="0">
                              <a:latin typeface="Cambria Math" charset="0"/>
                              <a:ea typeface="Cambria Math" charset="0"/>
                              <a:cs typeface="Cambria Math" charset="0"/>
                            </a:rPr>
                          </m:ctrlPr>
                        </m:sSupPr>
                        <m:e>
                          <m:r>
                            <a:rPr lang="en-US" altLang="ja-JP" sz="2800" b="0" i="1" smtClean="0">
                              <a:latin typeface="Cambria Math" charset="0"/>
                              <a:ea typeface="Cambria Math" charset="0"/>
                              <a:cs typeface="Cambria Math" charset="0"/>
                            </a:rPr>
                            <m:t>𝐻</m:t>
                          </m:r>
                        </m:e>
                        <m:sup>
                          <m:r>
                            <a:rPr lang="en-US" altLang="ja-JP" sz="2800" b="0" i="1" smtClean="0">
                              <a:latin typeface="Cambria Math" charset="0"/>
                              <a:ea typeface="Cambria Math" charset="0"/>
                              <a:cs typeface="Cambria Math" charset="0"/>
                            </a:rPr>
                            <m:t>−1</m:t>
                          </m:r>
                        </m:sup>
                      </m:sSup>
                      <m:r>
                        <a:rPr lang="en-US" altLang="ja-JP" sz="2800" b="0" i="1" smtClean="0">
                          <a:latin typeface="Cambria Math" charset="0"/>
                          <a:ea typeface="Cambria Math" charset="0"/>
                          <a:cs typeface="Cambria Math" charset="0"/>
                        </a:rPr>
                        <m:t>𝑔</m:t>
                      </m:r>
                    </m:oMath>
                  </m:oMathPara>
                </a14:m>
                <a:endParaRPr kumimoji="1" lang="en-US" altLang="ja-JP" sz="28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914" y="1197980"/>
                <a:ext cx="10461356" cy="4933879"/>
              </a:xfrm>
              <a:blipFill rotWithShape="0">
                <a:blip r:embed="rId2"/>
                <a:stretch>
                  <a:fillRect l="-408" t="-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289351" y="2423596"/>
                <a:ext cx="3494482" cy="668581"/>
              </a:xfrm>
              <a:prstGeom prst="rect">
                <a:avLst/>
              </a:prstGeom>
            </p:spPr>
            <p:txBody>
              <a:bodyPr wrap="none">
                <a:spAutoFit/>
              </a:bodyPr>
              <a:lstStyle/>
              <a:p>
                <a:pPr marL="108000" indent="0">
                  <a:buNone/>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lumMod val="75000"/>
                              <a:lumOff val="25000"/>
                            </a:schemeClr>
                          </a:solidFill>
                          <a:latin typeface="Cambria Math" charset="0"/>
                          <a:ea typeface="Cambria Math" charset="0"/>
                          <a:cs typeface="Cambria Math" charset="0"/>
                        </a:rPr>
                        <m:t>=</m:t>
                      </m:r>
                      <m:r>
                        <a:rPr kumimoji="1" lang="en-US" altLang="ja-JP" sz="2000" i="1" smtClean="0">
                          <a:solidFill>
                            <a:schemeClr val="tx1">
                              <a:lumMod val="75000"/>
                              <a:lumOff val="25000"/>
                            </a:schemeClr>
                          </a:solidFill>
                          <a:latin typeface="Cambria Math" charset="0"/>
                          <a:ea typeface="Cambria Math" charset="0"/>
                          <a:cs typeface="Cambria Math" charset="0"/>
                        </a:rPr>
                        <m:t>𝑓</m:t>
                      </m:r>
                      <m:d>
                        <m:dPr>
                          <m:ctrlPr>
                            <a:rPr kumimoji="1" lang="en-US" altLang="ja-JP" sz="2000" i="1">
                              <a:solidFill>
                                <a:schemeClr val="tx1">
                                  <a:lumMod val="75000"/>
                                  <a:lumOff val="25000"/>
                                </a:schemeClr>
                              </a:solidFill>
                              <a:latin typeface="Cambria Math" charset="0"/>
                              <a:ea typeface="Cambria Math" charset="0"/>
                              <a:cs typeface="Cambria Math" charset="0"/>
                            </a:rPr>
                          </m:ctrlPr>
                        </m:dPr>
                        <m:e>
                          <m:r>
                            <a:rPr kumimoji="1" lang="en-US" altLang="ja-JP" sz="2000" i="1">
                              <a:solidFill>
                                <a:schemeClr val="tx1">
                                  <a:lumMod val="75000"/>
                                  <a:lumOff val="25000"/>
                                </a:schemeClr>
                              </a:solidFill>
                              <a:latin typeface="Cambria Math" charset="0"/>
                              <a:ea typeface="Cambria Math" charset="0"/>
                              <a:cs typeface="Cambria Math" charset="0"/>
                            </a:rPr>
                            <m:t>𝑥</m:t>
                          </m:r>
                        </m:e>
                      </m:d>
                      <m:r>
                        <a:rPr kumimoji="1" lang="en-US" altLang="ja-JP" sz="2000" i="1">
                          <a:solidFill>
                            <a:schemeClr val="tx1">
                              <a:lumMod val="75000"/>
                              <a:lumOff val="25000"/>
                            </a:schemeClr>
                          </a:solidFill>
                          <a:latin typeface="Cambria Math" charset="0"/>
                          <a:ea typeface="Cambria Math" charset="0"/>
                          <a:cs typeface="Cambria Math" charset="0"/>
                        </a:rPr>
                        <m:t>+∆</m:t>
                      </m:r>
                      <m:sSup>
                        <m:sSupPr>
                          <m:ctrlPr>
                            <a:rPr kumimoji="1" lang="en-US" altLang="ja-JP" sz="2000" i="1">
                              <a:solidFill>
                                <a:schemeClr val="tx1">
                                  <a:lumMod val="75000"/>
                                  <a:lumOff val="25000"/>
                                </a:schemeClr>
                              </a:solidFill>
                              <a:latin typeface="Cambria Math" charset="0"/>
                              <a:ea typeface="Cambria Math" charset="0"/>
                              <a:cs typeface="Cambria Math" charset="0"/>
                            </a:rPr>
                          </m:ctrlPr>
                        </m:sSupPr>
                        <m:e>
                          <m:r>
                            <a:rPr kumimoji="1" lang="en-US" altLang="ja-JP" sz="2000" i="1">
                              <a:solidFill>
                                <a:schemeClr val="tx1">
                                  <a:lumMod val="75000"/>
                                  <a:lumOff val="25000"/>
                                </a:schemeClr>
                              </a:solidFill>
                              <a:latin typeface="Cambria Math" charset="0"/>
                              <a:ea typeface="Cambria Math" charset="0"/>
                              <a:cs typeface="Cambria Math" charset="0"/>
                            </a:rPr>
                            <m:t>𝑥</m:t>
                          </m:r>
                        </m:e>
                        <m:sup>
                          <m:r>
                            <a:rPr kumimoji="1" lang="en-US" altLang="ja-JP" sz="2000" i="1">
                              <a:solidFill>
                                <a:schemeClr val="tx1">
                                  <a:lumMod val="75000"/>
                                  <a:lumOff val="25000"/>
                                </a:schemeClr>
                              </a:solidFill>
                              <a:latin typeface="Cambria Math" charset="0"/>
                              <a:ea typeface="Cambria Math" charset="0"/>
                              <a:cs typeface="Cambria Math" charset="0"/>
                            </a:rPr>
                            <m:t>𝑇</m:t>
                          </m:r>
                        </m:sup>
                      </m:sSup>
                      <m:r>
                        <a:rPr kumimoji="1" lang="en-US" altLang="ja-JP" sz="2000" b="0" i="1" smtClean="0">
                          <a:solidFill>
                            <a:schemeClr val="tx1">
                              <a:lumMod val="75000"/>
                              <a:lumOff val="25000"/>
                            </a:schemeClr>
                          </a:solidFill>
                          <a:latin typeface="Cambria Math" charset="0"/>
                          <a:ea typeface="Cambria Math" charset="0"/>
                          <a:cs typeface="Cambria Math" charset="0"/>
                        </a:rPr>
                        <m:t>𝑔</m:t>
                      </m:r>
                      <m:r>
                        <a:rPr kumimoji="1" lang="en-US" altLang="ja-JP" sz="2000" i="1">
                          <a:solidFill>
                            <a:schemeClr val="tx1">
                              <a:lumMod val="75000"/>
                              <a:lumOff val="25000"/>
                            </a:schemeClr>
                          </a:solidFill>
                          <a:latin typeface="Cambria Math" charset="0"/>
                          <a:ea typeface="Cambria Math" charset="0"/>
                          <a:cs typeface="Cambria Math" charset="0"/>
                        </a:rPr>
                        <m:t>+</m:t>
                      </m:r>
                      <m:f>
                        <m:fPr>
                          <m:ctrlPr>
                            <a:rPr kumimoji="1" lang="en-US" altLang="ja-JP" sz="2000" i="1">
                              <a:solidFill>
                                <a:schemeClr val="tx1">
                                  <a:lumMod val="75000"/>
                                  <a:lumOff val="25000"/>
                                </a:schemeClr>
                              </a:solidFill>
                              <a:latin typeface="Cambria Math" charset="0"/>
                              <a:ea typeface="Cambria Math" charset="0"/>
                              <a:cs typeface="Cambria Math" charset="0"/>
                            </a:rPr>
                          </m:ctrlPr>
                        </m:fPr>
                        <m:num>
                          <m:r>
                            <a:rPr kumimoji="1" lang="en-US" altLang="ja-JP" sz="2000" i="1">
                              <a:solidFill>
                                <a:schemeClr val="tx1">
                                  <a:lumMod val="75000"/>
                                  <a:lumOff val="25000"/>
                                </a:schemeClr>
                              </a:solidFill>
                              <a:latin typeface="Cambria Math" charset="0"/>
                              <a:ea typeface="Cambria Math" charset="0"/>
                              <a:cs typeface="Cambria Math" charset="0"/>
                            </a:rPr>
                            <m:t>1</m:t>
                          </m:r>
                        </m:num>
                        <m:den>
                          <m:r>
                            <a:rPr kumimoji="1" lang="en-US" altLang="ja-JP" sz="2000" i="1">
                              <a:solidFill>
                                <a:schemeClr val="tx1">
                                  <a:lumMod val="75000"/>
                                  <a:lumOff val="25000"/>
                                </a:schemeClr>
                              </a:solidFill>
                              <a:latin typeface="Cambria Math" charset="0"/>
                              <a:ea typeface="Cambria Math" charset="0"/>
                              <a:cs typeface="Cambria Math" charset="0"/>
                            </a:rPr>
                            <m:t>2</m:t>
                          </m:r>
                        </m:den>
                      </m:f>
                      <m:r>
                        <a:rPr kumimoji="1" lang="en-US" altLang="ja-JP" sz="2000" i="1">
                          <a:solidFill>
                            <a:schemeClr val="tx1">
                              <a:lumMod val="75000"/>
                              <a:lumOff val="25000"/>
                            </a:schemeClr>
                          </a:solidFill>
                          <a:latin typeface="Cambria Math" charset="0"/>
                          <a:ea typeface="Cambria Math" charset="0"/>
                          <a:cs typeface="Cambria Math" charset="0"/>
                        </a:rPr>
                        <m:t>∆</m:t>
                      </m:r>
                      <m:sSup>
                        <m:sSupPr>
                          <m:ctrlPr>
                            <a:rPr kumimoji="1" lang="en-US" altLang="ja-JP" sz="2000" i="1">
                              <a:solidFill>
                                <a:schemeClr val="tx1">
                                  <a:lumMod val="75000"/>
                                  <a:lumOff val="25000"/>
                                </a:schemeClr>
                              </a:solidFill>
                              <a:latin typeface="Cambria Math" charset="0"/>
                              <a:ea typeface="Cambria Math" charset="0"/>
                              <a:cs typeface="Cambria Math" charset="0"/>
                            </a:rPr>
                          </m:ctrlPr>
                        </m:sSupPr>
                        <m:e>
                          <m:r>
                            <a:rPr kumimoji="1" lang="en-US" altLang="ja-JP" sz="2000" i="1">
                              <a:solidFill>
                                <a:schemeClr val="tx1">
                                  <a:lumMod val="75000"/>
                                  <a:lumOff val="25000"/>
                                </a:schemeClr>
                              </a:solidFill>
                              <a:latin typeface="Cambria Math" charset="0"/>
                              <a:ea typeface="Cambria Math" charset="0"/>
                              <a:cs typeface="Cambria Math" charset="0"/>
                            </a:rPr>
                            <m:t>𝑥</m:t>
                          </m:r>
                        </m:e>
                        <m:sup>
                          <m:r>
                            <a:rPr kumimoji="1" lang="en-US" altLang="ja-JP" sz="2000" i="1">
                              <a:solidFill>
                                <a:schemeClr val="tx1">
                                  <a:lumMod val="75000"/>
                                  <a:lumOff val="25000"/>
                                </a:schemeClr>
                              </a:solidFill>
                              <a:latin typeface="Cambria Math" charset="0"/>
                              <a:ea typeface="Cambria Math" charset="0"/>
                              <a:cs typeface="Cambria Math" charset="0"/>
                            </a:rPr>
                            <m:t>𝑇</m:t>
                          </m:r>
                        </m:sup>
                      </m:sSup>
                      <m:r>
                        <a:rPr kumimoji="1" lang="en-US" altLang="ja-JP" sz="2000" b="0" i="1" smtClean="0">
                          <a:solidFill>
                            <a:schemeClr val="tx1">
                              <a:lumMod val="75000"/>
                              <a:lumOff val="25000"/>
                            </a:schemeClr>
                          </a:solidFill>
                          <a:latin typeface="Cambria Math" charset="0"/>
                          <a:ea typeface="Cambria Math" charset="0"/>
                          <a:cs typeface="Cambria Math" charset="0"/>
                        </a:rPr>
                        <m:t>𝐻</m:t>
                      </m:r>
                      <m:r>
                        <a:rPr kumimoji="1" lang="en-US" altLang="ja-JP" sz="2000" b="0" i="1" smtClean="0">
                          <a:solidFill>
                            <a:schemeClr val="tx1">
                              <a:lumMod val="75000"/>
                              <a:lumOff val="25000"/>
                            </a:schemeClr>
                          </a:solidFill>
                          <a:latin typeface="Cambria Math" charset="0"/>
                          <a:ea typeface="Cambria Math" charset="0"/>
                          <a:cs typeface="Cambria Math" charset="0"/>
                        </a:rPr>
                        <m:t> ∆</m:t>
                      </m:r>
                      <m:r>
                        <a:rPr kumimoji="1" lang="en-US" altLang="ja-JP" sz="2000" i="1">
                          <a:solidFill>
                            <a:schemeClr val="tx1">
                              <a:lumMod val="75000"/>
                              <a:lumOff val="25000"/>
                            </a:schemeClr>
                          </a:solidFill>
                          <a:latin typeface="Cambria Math" charset="0"/>
                          <a:ea typeface="Cambria Math" charset="0"/>
                          <a:cs typeface="Cambria Math" charset="0"/>
                        </a:rPr>
                        <m:t>𝑥</m:t>
                      </m:r>
                    </m:oMath>
                  </m:oMathPara>
                </a14:m>
                <a:endParaRPr kumimoji="1" lang="en-US" altLang="ja-JP" sz="2000" dirty="0">
                  <a:solidFill>
                    <a:schemeClr val="tx1">
                      <a:lumMod val="75000"/>
                      <a:lumOff val="25000"/>
                    </a:schemeClr>
                  </a:solidFill>
                  <a:ea typeface="Cambria Math" charset="0"/>
                  <a:cs typeface="Cambria Math"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289351" y="2423596"/>
                <a:ext cx="3494482" cy="668581"/>
              </a:xfrm>
              <a:prstGeom prst="rect">
                <a:avLst/>
              </a:prstGeo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62653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余談</a:t>
            </a:r>
            <a:r>
              <a:rPr kumimoji="1" lang="en-US" altLang="ja-JP" dirty="0" smtClean="0"/>
              <a:t> : </a:t>
            </a:r>
            <a:r>
              <a:rPr kumimoji="1" lang="ja-JP" altLang="en-US" dirty="0" smtClean="0"/>
              <a:t>直観的理解</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914" y="1197980"/>
                <a:ext cx="10461356" cy="5077314"/>
              </a:xfrm>
            </p:spPr>
            <p:txBody>
              <a:bodyPr>
                <a:normAutofit fontScale="92500" lnSpcReduction="10000"/>
              </a:bodyPr>
              <a:lstStyle/>
              <a:p>
                <a:pPr marL="108000" indent="0">
                  <a:buNone/>
                </a:pPr>
                <a:r>
                  <a:rPr lang="ja-JP" altLang="en-US" sz="2200" dirty="0" smtClean="0"/>
                  <a:t>影響関数（再掲）</a:t>
                </a:r>
                <a:endParaRPr lang="en-US" altLang="ja-JP" sz="2200" dirty="0" smtClean="0"/>
              </a:p>
              <a:p>
                <a:pPr marL="108000" indent="0">
                  <a:buNone/>
                </a:pPr>
                <a14:m>
                  <m:oMathPara xmlns:m="http://schemas.openxmlformats.org/officeDocument/2006/math">
                    <m:oMathParaPr>
                      <m:jc m:val="centerGroup"/>
                    </m:oMathParaPr>
                    <m:oMath xmlns:m="http://schemas.openxmlformats.org/officeDocument/2006/math">
                      <m:sSub>
                        <m:sSubPr>
                          <m:ctrlPr>
                            <a:rPr lang="en-US" altLang="ja-JP" i="1">
                              <a:latin typeface="Cambria Math" charset="0"/>
                            </a:rPr>
                          </m:ctrlPr>
                        </m:sSubPr>
                        <m:e>
                          <m:r>
                            <a:rPr lang="en-US" altLang="ja-JP" i="1">
                              <a:latin typeface="Cambria Math" charset="0"/>
                            </a:rPr>
                            <m:t>𝐼</m:t>
                          </m:r>
                        </m:e>
                        <m:sub>
                          <m:r>
                            <a:rPr lang="en-US" altLang="ja-JP" i="1">
                              <a:latin typeface="Cambria Math" charset="0"/>
                            </a:rPr>
                            <m:t>𝑢𝑝</m:t>
                          </m:r>
                          <m:r>
                            <a:rPr lang="en-US" altLang="ja-JP" i="1">
                              <a:latin typeface="Cambria Math" charset="0"/>
                            </a:rPr>
                            <m:t>,</m:t>
                          </m:r>
                          <m:r>
                            <a:rPr lang="en-US" altLang="ja-JP" i="1">
                              <a:latin typeface="Cambria Math" charset="0"/>
                            </a:rPr>
                            <m:t>𝑝𝑎𝑟𝑎𝑚𝑠</m:t>
                          </m:r>
                        </m:sub>
                      </m:sSub>
                      <m:d>
                        <m:dPr>
                          <m:ctrlPr>
                            <a:rPr lang="en-US" altLang="ja-JP" i="1">
                              <a:latin typeface="Cambria Math" charset="0"/>
                            </a:rPr>
                          </m:ctrlPr>
                        </m:dPr>
                        <m:e>
                          <m:r>
                            <a:rPr lang="en-US" altLang="ja-JP" i="1">
                              <a:latin typeface="Cambria Math" charset="0"/>
                            </a:rPr>
                            <m:t>𝑧</m:t>
                          </m:r>
                        </m:e>
                      </m:d>
                      <m:r>
                        <a:rPr lang="en-US" altLang="ja-JP" i="1">
                          <a:latin typeface="Cambria Math" charset="0"/>
                        </a:rPr>
                        <m:t>=−</m:t>
                      </m:r>
                      <m:sSubSup>
                        <m:sSubSupPr>
                          <m:ctrlPr>
                            <a:rPr lang="en-US" altLang="ja-JP" i="1">
                              <a:latin typeface="Cambria Math" charset="0"/>
                            </a:rPr>
                          </m:ctrlPr>
                        </m:sSubSupPr>
                        <m:e>
                          <m:r>
                            <a:rPr lang="en-US" altLang="ja-JP" i="1">
                              <a:latin typeface="Cambria Math" charset="0"/>
                            </a:rPr>
                            <m:t>𝐻</m:t>
                          </m:r>
                        </m:e>
                        <m:sub>
                          <m:acc>
                            <m:accPr>
                              <m:chr m:val="̂"/>
                              <m:ctrlPr>
                                <a:rPr lang="en-US" altLang="ja-JP" i="1">
                                  <a:latin typeface="Cambria Math" charset="0"/>
                                </a:rPr>
                              </m:ctrlPr>
                            </m:accPr>
                            <m:e>
                              <m:r>
                                <a:rPr lang="en-US" altLang="ja-JP" i="1">
                                  <a:latin typeface="Cambria Math" charset="0"/>
                                </a:rPr>
                                <m:t>𝜃</m:t>
                              </m:r>
                            </m:e>
                          </m:acc>
                        </m:sub>
                        <m:sup>
                          <m:r>
                            <a:rPr lang="en-US" altLang="ja-JP" i="1">
                              <a:latin typeface="Cambria Math" charset="0"/>
                            </a:rPr>
                            <m:t>−1</m:t>
                          </m:r>
                        </m:sup>
                      </m:sSubSup>
                      <m:sSub>
                        <m:sSubPr>
                          <m:ctrlPr>
                            <a:rPr lang="en-US" altLang="ja-JP" i="1">
                              <a:latin typeface="Cambria Math" charset="0"/>
                            </a:rPr>
                          </m:ctrlPr>
                        </m:sSubPr>
                        <m:e>
                          <m:r>
                            <a:rPr lang="en-US" altLang="ja-JP">
                              <a:latin typeface="Cambria Math" charset="0"/>
                            </a:rPr>
                            <m:t> </m:t>
                          </m:r>
                          <m:r>
                            <a:rPr lang="en-US" altLang="ja-JP">
                              <a:latin typeface="Cambria Math" charset="0"/>
                            </a:rPr>
                            <m:t>𝛻</m:t>
                          </m:r>
                        </m:e>
                        <m:sub>
                          <m:r>
                            <a:rPr lang="en-US" altLang="ja-JP" i="1">
                              <a:latin typeface="Cambria Math" charset="0"/>
                            </a:rPr>
                            <m:t>𝜃</m:t>
                          </m:r>
                        </m:sub>
                      </m:sSub>
                      <m:r>
                        <a:rPr lang="en-US" altLang="ja-JP" i="1">
                          <a:latin typeface="Cambria Math" charset="0"/>
                        </a:rPr>
                        <m:t>𝐿</m:t>
                      </m:r>
                      <m:d>
                        <m:dPr>
                          <m:ctrlPr>
                            <a:rPr lang="en-US" altLang="ja-JP" i="1">
                              <a:latin typeface="Cambria Math" charset="0"/>
                            </a:rPr>
                          </m:ctrlPr>
                        </m:dPr>
                        <m:e>
                          <m:r>
                            <a:rPr lang="en-US" altLang="ja-JP" i="1">
                              <a:latin typeface="Cambria Math" charset="0"/>
                            </a:rPr>
                            <m:t>𝑧</m:t>
                          </m:r>
                          <m:r>
                            <a:rPr lang="en-US" altLang="ja-JP" i="1">
                              <a:latin typeface="Cambria Math" charset="0"/>
                            </a:rPr>
                            <m:t>,</m:t>
                          </m:r>
                          <m:acc>
                            <m:accPr>
                              <m:chr m:val="̂"/>
                              <m:ctrlPr>
                                <a:rPr lang="en-US" altLang="ja-JP" i="1">
                                  <a:latin typeface="Cambria Math" charset="0"/>
                                </a:rPr>
                              </m:ctrlPr>
                            </m:accPr>
                            <m:e>
                              <m:r>
                                <a:rPr lang="en-US" altLang="ja-JP" i="1">
                                  <a:latin typeface="Cambria Math" charset="0"/>
                                </a:rPr>
                                <m:t>𝜃</m:t>
                              </m:r>
                            </m:e>
                          </m:acc>
                        </m:e>
                      </m:d>
                    </m:oMath>
                  </m:oMathPara>
                </a14:m>
                <a:endParaRPr lang="en-US" altLang="ja-JP" dirty="0" smtClean="0"/>
              </a:p>
              <a:p>
                <a:pPr marL="108000" indent="0">
                  <a:buNone/>
                </a:pPr>
                <a:endParaRPr lang="ja-JP" altLang="en-US" dirty="0" smtClean="0"/>
              </a:p>
              <a:p>
                <a:pPr marL="108000" indent="0">
                  <a:buNone/>
                </a:pPr>
                <a14:m>
                  <m:oMathPara xmlns:m="http://schemas.openxmlformats.org/officeDocument/2006/math">
                    <m:oMathParaPr>
                      <m:jc m:val="centerGroup"/>
                    </m:oMathParaPr>
                    <m:oMath xmlns:m="http://schemas.openxmlformats.org/officeDocument/2006/math">
                      <m:sSub>
                        <m:sSubPr>
                          <m:ctrlPr>
                            <a:rPr lang="en-US" altLang="ja-JP" i="1">
                              <a:latin typeface="Cambria Math" charset="0"/>
                            </a:rPr>
                          </m:ctrlPr>
                        </m:sSubPr>
                        <m:e>
                          <m:r>
                            <a:rPr lang="en-US" altLang="ja-JP" i="1">
                              <a:latin typeface="Cambria Math" charset="0"/>
                            </a:rPr>
                            <m:t>𝐼</m:t>
                          </m:r>
                        </m:e>
                        <m:sub>
                          <m:r>
                            <a:rPr lang="en-US" altLang="ja-JP" i="1">
                              <a:latin typeface="Cambria Math" charset="0"/>
                            </a:rPr>
                            <m:t>𝑢𝑝</m:t>
                          </m:r>
                          <m:r>
                            <a:rPr lang="en-US" altLang="ja-JP" i="1">
                              <a:latin typeface="Cambria Math" charset="0"/>
                            </a:rPr>
                            <m:t>, </m:t>
                          </m:r>
                          <m:r>
                            <a:rPr lang="en-US" altLang="ja-JP" i="1">
                              <a:latin typeface="Cambria Math" charset="0"/>
                            </a:rPr>
                            <m:t>𝑙𝑜𝑠𝑠</m:t>
                          </m:r>
                        </m:sub>
                      </m:sSub>
                      <m:d>
                        <m:dPr>
                          <m:ctrlPr>
                            <a:rPr lang="en-US" altLang="ja-JP" i="1">
                              <a:latin typeface="Cambria Math" charset="0"/>
                            </a:rPr>
                          </m:ctrlPr>
                        </m:dPr>
                        <m:e>
                          <m:r>
                            <a:rPr lang="en-US" altLang="ja-JP" i="1">
                              <a:latin typeface="Cambria Math" charset="0"/>
                            </a:rPr>
                            <m:t>𝑧</m:t>
                          </m:r>
                          <m:r>
                            <a:rPr lang="en-US" altLang="ja-JP" i="1">
                              <a:latin typeface="Cambria Math" charset="0"/>
                            </a:rPr>
                            <m:t>, </m:t>
                          </m:r>
                          <m:sSub>
                            <m:sSubPr>
                              <m:ctrlPr>
                                <a:rPr lang="en-US" altLang="ja-JP" i="1">
                                  <a:latin typeface="Cambria Math" charset="0"/>
                                </a:rPr>
                              </m:ctrlPr>
                            </m:sSubPr>
                            <m:e>
                              <m:r>
                                <a:rPr lang="en-US" altLang="ja-JP" i="1">
                                  <a:latin typeface="Cambria Math" charset="0"/>
                                </a:rPr>
                                <m:t>𝑧</m:t>
                              </m:r>
                            </m:e>
                            <m:sub>
                              <m:r>
                                <a:rPr lang="en-US" altLang="ja-JP" i="1">
                                  <a:latin typeface="Cambria Math" charset="0"/>
                                </a:rPr>
                                <m:t>𝑡𝑒𝑠𝑡</m:t>
                              </m:r>
                            </m:sub>
                          </m:sSub>
                        </m:e>
                      </m:d>
                      <m:r>
                        <a:rPr lang="en-US" altLang="ja-JP" i="1">
                          <a:latin typeface="Cambria Math" charset="0"/>
                        </a:rPr>
                        <m:t>=</m:t>
                      </m:r>
                      <m:r>
                        <a:rPr lang="en-US" altLang="ja-JP" i="1">
                          <a:latin typeface="Cambria Math" charset="0"/>
                          <a:ea typeface="Cambria Math" charset="0"/>
                          <a:cs typeface="Cambria Math" charset="0"/>
                        </a:rPr>
                        <m:t>−</m:t>
                      </m:r>
                      <m:sSub>
                        <m:sSubPr>
                          <m:ctrlPr>
                            <a:rPr lang="en-US" altLang="ja-JP" i="1">
                              <a:latin typeface="Cambria Math" charset="0"/>
                              <a:ea typeface="Cambria Math" charset="0"/>
                              <a:cs typeface="Cambria Math" charset="0"/>
                            </a:rPr>
                          </m:ctrlPr>
                        </m:sSubPr>
                        <m:e>
                          <m:r>
                            <a:rPr lang="en-US" altLang="ja-JP">
                              <a:latin typeface="Cambria Math" charset="0"/>
                              <a:ea typeface="Cambria Math" charset="0"/>
                              <a:cs typeface="Cambria Math" charset="0"/>
                            </a:rPr>
                            <m:t>𝛻</m:t>
                          </m:r>
                        </m:e>
                        <m:sub>
                          <m:r>
                            <a:rPr lang="en-US" altLang="ja-JP" i="1">
                              <a:latin typeface="Cambria Math" charset="0"/>
                              <a:ea typeface="Cambria Math" charset="0"/>
                              <a:cs typeface="Cambria Math" charset="0"/>
                            </a:rPr>
                            <m:t>𝜃</m:t>
                          </m:r>
                        </m:sub>
                      </m:sSub>
                      <m:r>
                        <a:rPr lang="en-US" altLang="ja-JP" i="1">
                          <a:latin typeface="Cambria Math" charset="0"/>
                          <a:ea typeface="Cambria Math" charset="0"/>
                          <a:cs typeface="Cambria Math" charset="0"/>
                        </a:rPr>
                        <m:t>𝐿</m:t>
                      </m:r>
                      <m:sSup>
                        <m:sSupPr>
                          <m:ctrlPr>
                            <a:rPr lang="en-US" altLang="ja-JP" i="1">
                              <a:latin typeface="Cambria Math" charset="0"/>
                              <a:ea typeface="Cambria Math" charset="0"/>
                              <a:cs typeface="Cambria Math" charset="0"/>
                            </a:rPr>
                          </m:ctrlPr>
                        </m:sSupPr>
                        <m:e>
                          <m:d>
                            <m:dPr>
                              <m:ctrlPr>
                                <a:rPr lang="en-US" altLang="ja-JP" i="1">
                                  <a:latin typeface="Cambria Math" charset="0"/>
                                  <a:ea typeface="Cambria Math" charset="0"/>
                                  <a:cs typeface="Cambria Math" charset="0"/>
                                </a:rPr>
                              </m:ctrlPr>
                            </m:dPr>
                            <m:e>
                              <m:sSub>
                                <m:sSubPr>
                                  <m:ctrlPr>
                                    <a:rPr lang="en-US" altLang="ja-JP" i="1">
                                      <a:latin typeface="Cambria Math" charset="0"/>
                                      <a:ea typeface="Cambria Math" charset="0"/>
                                      <a:cs typeface="Cambria Math" charset="0"/>
                                    </a:rPr>
                                  </m:ctrlPr>
                                </m:sSubPr>
                                <m:e>
                                  <m:r>
                                    <a:rPr lang="en-US" altLang="ja-JP" i="1">
                                      <a:latin typeface="Cambria Math" charset="0"/>
                                      <a:ea typeface="Cambria Math" charset="0"/>
                                      <a:cs typeface="Cambria Math" charset="0"/>
                                    </a:rPr>
                                    <m:t>𝑧</m:t>
                                  </m:r>
                                </m:e>
                                <m:sub>
                                  <m:r>
                                    <a:rPr lang="en-US" altLang="ja-JP" i="1">
                                      <a:latin typeface="Cambria Math" charset="0"/>
                                      <a:ea typeface="Cambria Math" charset="0"/>
                                      <a:cs typeface="Cambria Math" charset="0"/>
                                    </a:rPr>
                                    <m:t>𝑡𝑒𝑠𝑡</m:t>
                                  </m:r>
                                </m:sub>
                              </m:sSub>
                              <m:r>
                                <a:rPr lang="en-US" altLang="ja-JP" i="1">
                                  <a:latin typeface="Cambria Math" charset="0"/>
                                  <a:ea typeface="Cambria Math" charset="0"/>
                                  <a:cs typeface="Cambria Math" charset="0"/>
                                </a:rPr>
                                <m:t>, </m:t>
                              </m:r>
                              <m:acc>
                                <m:accPr>
                                  <m:chr m:val="̂"/>
                                  <m:ctrlPr>
                                    <a:rPr lang="en-US" altLang="ja-JP" i="1">
                                      <a:latin typeface="Cambria Math" charset="0"/>
                                      <a:ea typeface="Cambria Math" charset="0"/>
                                      <a:cs typeface="Cambria Math" charset="0"/>
                                    </a:rPr>
                                  </m:ctrlPr>
                                </m:accPr>
                                <m:e>
                                  <m:r>
                                    <a:rPr lang="en-US" altLang="ja-JP" i="1">
                                      <a:latin typeface="Cambria Math" charset="0"/>
                                      <a:ea typeface="Cambria Math" charset="0"/>
                                      <a:cs typeface="Cambria Math" charset="0"/>
                                    </a:rPr>
                                    <m:t>𝜃</m:t>
                                  </m:r>
                                </m:e>
                              </m:acc>
                            </m:e>
                          </m:d>
                        </m:e>
                        <m:sup>
                          <m:r>
                            <a:rPr lang="en-US" altLang="ja-JP" i="1">
                              <a:latin typeface="Cambria Math" charset="0"/>
                              <a:ea typeface="Cambria Math" charset="0"/>
                              <a:cs typeface="Cambria Math" charset="0"/>
                            </a:rPr>
                            <m:t>𝑇</m:t>
                          </m:r>
                        </m:sup>
                      </m:sSup>
                      <m:sSubSup>
                        <m:sSubSupPr>
                          <m:ctrlPr>
                            <a:rPr lang="en-US" altLang="ja-JP" i="1">
                              <a:latin typeface="Cambria Math" charset="0"/>
                            </a:rPr>
                          </m:ctrlPr>
                        </m:sSubSupPr>
                        <m:e>
                          <m:r>
                            <a:rPr lang="en-US" altLang="ja-JP" b="0" i="1" smtClean="0">
                              <a:latin typeface="Cambria Math" charset="0"/>
                            </a:rPr>
                            <m:t> </m:t>
                          </m:r>
                          <m:r>
                            <a:rPr lang="en-US" altLang="ja-JP" i="1">
                              <a:latin typeface="Cambria Math" charset="0"/>
                            </a:rPr>
                            <m:t>𝐻</m:t>
                          </m:r>
                        </m:e>
                        <m:sub>
                          <m:acc>
                            <m:accPr>
                              <m:chr m:val="̂"/>
                              <m:ctrlPr>
                                <a:rPr lang="en-US" altLang="ja-JP" i="1">
                                  <a:latin typeface="Cambria Math" charset="0"/>
                                </a:rPr>
                              </m:ctrlPr>
                            </m:accPr>
                            <m:e>
                              <m:r>
                                <a:rPr lang="en-US" altLang="ja-JP" i="1">
                                  <a:latin typeface="Cambria Math" charset="0"/>
                                </a:rPr>
                                <m:t>𝜃</m:t>
                              </m:r>
                            </m:e>
                          </m:acc>
                        </m:sub>
                        <m:sup>
                          <m:r>
                            <a:rPr lang="en-US" altLang="ja-JP" i="1">
                              <a:latin typeface="Cambria Math" charset="0"/>
                            </a:rPr>
                            <m:t>−1</m:t>
                          </m:r>
                        </m:sup>
                      </m:sSubSup>
                      <m:sSub>
                        <m:sSubPr>
                          <m:ctrlPr>
                            <a:rPr lang="en-US" altLang="ja-JP" i="1">
                              <a:latin typeface="Cambria Math" charset="0"/>
                            </a:rPr>
                          </m:ctrlPr>
                        </m:sSubPr>
                        <m:e>
                          <m:r>
                            <a:rPr lang="en-US" altLang="ja-JP">
                              <a:latin typeface="Cambria Math" charset="0"/>
                            </a:rPr>
                            <m:t> </m:t>
                          </m:r>
                          <m:r>
                            <a:rPr lang="en-US" altLang="ja-JP">
                              <a:latin typeface="Cambria Math" charset="0"/>
                            </a:rPr>
                            <m:t>𝛻</m:t>
                          </m:r>
                        </m:e>
                        <m:sub>
                          <m:r>
                            <a:rPr lang="en-US" altLang="ja-JP" i="1">
                              <a:latin typeface="Cambria Math" charset="0"/>
                            </a:rPr>
                            <m:t>𝜃</m:t>
                          </m:r>
                        </m:sub>
                      </m:sSub>
                      <m:r>
                        <a:rPr lang="en-US" altLang="ja-JP" i="1">
                          <a:latin typeface="Cambria Math" charset="0"/>
                        </a:rPr>
                        <m:t>𝐿</m:t>
                      </m:r>
                      <m:d>
                        <m:dPr>
                          <m:ctrlPr>
                            <a:rPr lang="en-US" altLang="ja-JP" i="1">
                              <a:latin typeface="Cambria Math" charset="0"/>
                            </a:rPr>
                          </m:ctrlPr>
                        </m:dPr>
                        <m:e>
                          <m:r>
                            <a:rPr lang="en-US" altLang="ja-JP" i="1">
                              <a:latin typeface="Cambria Math" charset="0"/>
                            </a:rPr>
                            <m:t>𝑧</m:t>
                          </m:r>
                          <m:r>
                            <a:rPr lang="en-US" altLang="ja-JP" i="1">
                              <a:latin typeface="Cambria Math" charset="0"/>
                            </a:rPr>
                            <m:t>,</m:t>
                          </m:r>
                          <m:acc>
                            <m:accPr>
                              <m:chr m:val="̂"/>
                              <m:ctrlPr>
                                <a:rPr lang="en-US" altLang="ja-JP" i="1">
                                  <a:latin typeface="Cambria Math" charset="0"/>
                                </a:rPr>
                              </m:ctrlPr>
                            </m:accPr>
                            <m:e>
                              <m:r>
                                <a:rPr lang="en-US" altLang="ja-JP" i="1">
                                  <a:latin typeface="Cambria Math" charset="0"/>
                                </a:rPr>
                                <m:t>𝜃</m:t>
                              </m:r>
                            </m:e>
                          </m:acc>
                        </m:e>
                      </m:d>
                    </m:oMath>
                  </m:oMathPara>
                </a14:m>
                <a:endParaRPr lang="en-US" altLang="ja-JP" sz="2000" dirty="0" smtClean="0"/>
              </a:p>
              <a:p>
                <a:pPr marL="108000" indent="0">
                  <a:buNone/>
                </a:pPr>
                <a:r>
                  <a:rPr lang="ja-JP" altLang="en-US" sz="2000" dirty="0" smtClean="0"/>
                  <a:t>要は、</a:t>
                </a:r>
              </a:p>
              <a:p>
                <a:r>
                  <a:rPr lang="ja-JP" altLang="en-US" sz="2000" dirty="0" smtClean="0"/>
                  <a:t>上の式は、学習データを入れた時に、ニュートン法によって得られる更新方向</a:t>
                </a:r>
              </a:p>
              <a:p>
                <a:r>
                  <a:rPr lang="ja-JP" altLang="en-US" sz="2000" dirty="0" smtClean="0"/>
                  <a:t>下の式は、その更新方向と、</a:t>
                </a:r>
                <a:r>
                  <a:rPr lang="en-US" altLang="ja-JP" sz="2000" dirty="0"/>
                  <a:t>test</a:t>
                </a:r>
                <a:r>
                  <a:rPr lang="ja-JP" altLang="en-US" sz="2000" dirty="0"/>
                  <a:t>エラーの勾配方向</a:t>
                </a:r>
                <a:r>
                  <a:rPr lang="ja-JP" altLang="en-US" sz="2000" dirty="0" smtClean="0"/>
                  <a:t>の内積</a:t>
                </a:r>
              </a:p>
              <a:p>
                <a:pPr marL="108000" indent="0">
                  <a:buNone/>
                </a:pPr>
                <a:r>
                  <a:rPr lang="ja-JP" altLang="en-US" sz="2000" dirty="0" smtClean="0"/>
                  <a:t>つまり</a:t>
                </a:r>
                <a:endParaRPr lang="en-US" altLang="ja-JP" sz="2000" dirty="0" smtClean="0"/>
              </a:p>
              <a:p>
                <a:r>
                  <a:rPr lang="ja-JP" altLang="en-US" sz="2000" dirty="0" smtClean="0"/>
                  <a:t>それらが同じ向き向いてたら、その学習データは</a:t>
                </a:r>
                <a:r>
                  <a:rPr lang="en-US" altLang="ja-JP" sz="2000" dirty="0" smtClean="0"/>
                  <a:t>test error</a:t>
                </a:r>
                <a:r>
                  <a:rPr lang="ja-JP" altLang="en-US" sz="2000" dirty="0" smtClean="0"/>
                  <a:t>を直す方向に更新してくれてたことに</a:t>
                </a:r>
              </a:p>
              <a:p>
                <a:r>
                  <a:rPr lang="ja-JP" altLang="en-US" sz="2000" dirty="0" smtClean="0"/>
                  <a:t>逆向きだったら、その学習データはむしろ</a:t>
                </a:r>
                <a:r>
                  <a:rPr lang="en-US" altLang="ja-JP" sz="2000" dirty="0" smtClean="0"/>
                  <a:t>test data</a:t>
                </a:r>
                <a:r>
                  <a:rPr lang="ja-JP" altLang="en-US" sz="2000" dirty="0" smtClean="0"/>
                  <a:t>に対する予測を悪くしてたことに</a:t>
                </a:r>
                <a:endParaRPr lang="ja-JP"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914" y="1197980"/>
                <a:ext cx="10461356" cy="5077314"/>
              </a:xfrm>
              <a:blipFill rotWithShape="0">
                <a:blip r:embed="rId2"/>
                <a:stretch>
                  <a:fillRect l="-408" t="-962" b="-96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52554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実際どうなのか</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108000" indent="0">
                  <a:buNone/>
                </a:pPr>
                <a14:m>
                  <m:oMathPara xmlns:m="http://schemas.openxmlformats.org/officeDocument/2006/math">
                    <m:oMathParaPr>
                      <m:jc m:val="centerGroup"/>
                    </m:oMathParaPr>
                    <m:oMath xmlns:m="http://schemas.openxmlformats.org/officeDocument/2006/math">
                      <m:sSub>
                        <m:sSubPr>
                          <m:ctrlPr>
                            <a:rPr lang="en-US" altLang="ja-JP" i="1">
                              <a:latin typeface="Cambria Math" charset="0"/>
                            </a:rPr>
                          </m:ctrlPr>
                        </m:sSubPr>
                        <m:e>
                          <m:r>
                            <a:rPr lang="en-US" altLang="ja-JP" i="1">
                              <a:latin typeface="Cambria Math" charset="0"/>
                            </a:rPr>
                            <m:t>𝐼</m:t>
                          </m:r>
                        </m:e>
                        <m:sub>
                          <m:r>
                            <a:rPr lang="en-US" altLang="ja-JP" i="1">
                              <a:latin typeface="Cambria Math" charset="0"/>
                            </a:rPr>
                            <m:t>𝑢𝑝</m:t>
                          </m:r>
                          <m:r>
                            <a:rPr lang="en-US" altLang="ja-JP" i="1">
                              <a:latin typeface="Cambria Math" charset="0"/>
                            </a:rPr>
                            <m:t>, </m:t>
                          </m:r>
                          <m:r>
                            <a:rPr lang="en-US" altLang="ja-JP" i="1">
                              <a:latin typeface="Cambria Math" charset="0"/>
                            </a:rPr>
                            <m:t>𝑙𝑜𝑠𝑠</m:t>
                          </m:r>
                        </m:sub>
                      </m:sSub>
                      <m:d>
                        <m:dPr>
                          <m:ctrlPr>
                            <a:rPr lang="en-US" altLang="ja-JP" i="1">
                              <a:latin typeface="Cambria Math" charset="0"/>
                            </a:rPr>
                          </m:ctrlPr>
                        </m:dPr>
                        <m:e>
                          <m:r>
                            <a:rPr lang="en-US" altLang="ja-JP" i="1">
                              <a:latin typeface="Cambria Math" charset="0"/>
                            </a:rPr>
                            <m:t>𝑧</m:t>
                          </m:r>
                          <m:r>
                            <a:rPr lang="en-US" altLang="ja-JP" i="1">
                              <a:latin typeface="Cambria Math" charset="0"/>
                            </a:rPr>
                            <m:t>, </m:t>
                          </m:r>
                          <m:sSub>
                            <m:sSubPr>
                              <m:ctrlPr>
                                <a:rPr lang="en-US" altLang="ja-JP" i="1">
                                  <a:latin typeface="Cambria Math" charset="0"/>
                                </a:rPr>
                              </m:ctrlPr>
                            </m:sSubPr>
                            <m:e>
                              <m:r>
                                <a:rPr lang="en-US" altLang="ja-JP" i="1">
                                  <a:latin typeface="Cambria Math" charset="0"/>
                                </a:rPr>
                                <m:t>𝑧</m:t>
                              </m:r>
                            </m:e>
                            <m:sub>
                              <m:r>
                                <a:rPr lang="en-US" altLang="ja-JP" i="1">
                                  <a:latin typeface="Cambria Math" charset="0"/>
                                </a:rPr>
                                <m:t>𝑡𝑒𝑠𝑡</m:t>
                              </m:r>
                            </m:sub>
                          </m:sSub>
                        </m:e>
                      </m:d>
                      <m:r>
                        <a:rPr lang="en-US" altLang="ja-JP" i="1">
                          <a:latin typeface="Cambria Math" charset="0"/>
                        </a:rPr>
                        <m:t>=</m:t>
                      </m:r>
                      <m:r>
                        <a:rPr lang="en-US" altLang="ja-JP" i="1">
                          <a:latin typeface="Cambria Math" charset="0"/>
                          <a:ea typeface="Cambria Math" charset="0"/>
                          <a:cs typeface="Cambria Math" charset="0"/>
                        </a:rPr>
                        <m:t>−</m:t>
                      </m:r>
                      <m:sSub>
                        <m:sSubPr>
                          <m:ctrlPr>
                            <a:rPr lang="en-US" altLang="ja-JP" i="1">
                              <a:latin typeface="Cambria Math" charset="0"/>
                              <a:ea typeface="Cambria Math" charset="0"/>
                              <a:cs typeface="Cambria Math" charset="0"/>
                            </a:rPr>
                          </m:ctrlPr>
                        </m:sSubPr>
                        <m:e>
                          <m:r>
                            <a:rPr lang="en-US" altLang="ja-JP">
                              <a:latin typeface="Cambria Math" charset="0"/>
                              <a:ea typeface="Cambria Math" charset="0"/>
                              <a:cs typeface="Cambria Math" charset="0"/>
                            </a:rPr>
                            <m:t>𝛻</m:t>
                          </m:r>
                        </m:e>
                        <m:sub>
                          <m:r>
                            <a:rPr lang="en-US" altLang="ja-JP" i="1">
                              <a:latin typeface="Cambria Math" charset="0"/>
                              <a:ea typeface="Cambria Math" charset="0"/>
                              <a:cs typeface="Cambria Math" charset="0"/>
                            </a:rPr>
                            <m:t>𝜃</m:t>
                          </m:r>
                        </m:sub>
                      </m:sSub>
                      <m:r>
                        <a:rPr lang="en-US" altLang="ja-JP" i="1">
                          <a:latin typeface="Cambria Math" charset="0"/>
                          <a:ea typeface="Cambria Math" charset="0"/>
                          <a:cs typeface="Cambria Math" charset="0"/>
                        </a:rPr>
                        <m:t>𝐿</m:t>
                      </m:r>
                      <m:sSup>
                        <m:sSupPr>
                          <m:ctrlPr>
                            <a:rPr lang="en-US" altLang="ja-JP" i="1">
                              <a:latin typeface="Cambria Math" charset="0"/>
                              <a:ea typeface="Cambria Math" charset="0"/>
                              <a:cs typeface="Cambria Math" charset="0"/>
                            </a:rPr>
                          </m:ctrlPr>
                        </m:sSupPr>
                        <m:e>
                          <m:d>
                            <m:dPr>
                              <m:ctrlPr>
                                <a:rPr lang="en-US" altLang="ja-JP" i="1">
                                  <a:latin typeface="Cambria Math" charset="0"/>
                                  <a:ea typeface="Cambria Math" charset="0"/>
                                  <a:cs typeface="Cambria Math" charset="0"/>
                                </a:rPr>
                              </m:ctrlPr>
                            </m:dPr>
                            <m:e>
                              <m:sSub>
                                <m:sSubPr>
                                  <m:ctrlPr>
                                    <a:rPr lang="en-US" altLang="ja-JP" i="1">
                                      <a:latin typeface="Cambria Math" charset="0"/>
                                      <a:ea typeface="Cambria Math" charset="0"/>
                                      <a:cs typeface="Cambria Math" charset="0"/>
                                    </a:rPr>
                                  </m:ctrlPr>
                                </m:sSubPr>
                                <m:e>
                                  <m:r>
                                    <a:rPr lang="en-US" altLang="ja-JP" i="1">
                                      <a:latin typeface="Cambria Math" charset="0"/>
                                      <a:ea typeface="Cambria Math" charset="0"/>
                                      <a:cs typeface="Cambria Math" charset="0"/>
                                    </a:rPr>
                                    <m:t>𝑧</m:t>
                                  </m:r>
                                </m:e>
                                <m:sub>
                                  <m:r>
                                    <a:rPr lang="en-US" altLang="ja-JP" i="1">
                                      <a:latin typeface="Cambria Math" charset="0"/>
                                      <a:ea typeface="Cambria Math" charset="0"/>
                                      <a:cs typeface="Cambria Math" charset="0"/>
                                    </a:rPr>
                                    <m:t>𝑡𝑒𝑠𝑡</m:t>
                                  </m:r>
                                </m:sub>
                              </m:sSub>
                              <m:r>
                                <a:rPr lang="en-US" altLang="ja-JP" i="1">
                                  <a:latin typeface="Cambria Math" charset="0"/>
                                  <a:ea typeface="Cambria Math" charset="0"/>
                                  <a:cs typeface="Cambria Math" charset="0"/>
                                </a:rPr>
                                <m:t>, </m:t>
                              </m:r>
                              <m:acc>
                                <m:accPr>
                                  <m:chr m:val="̂"/>
                                  <m:ctrlPr>
                                    <a:rPr lang="en-US" altLang="ja-JP" i="1">
                                      <a:latin typeface="Cambria Math" charset="0"/>
                                      <a:ea typeface="Cambria Math" charset="0"/>
                                      <a:cs typeface="Cambria Math" charset="0"/>
                                    </a:rPr>
                                  </m:ctrlPr>
                                </m:accPr>
                                <m:e>
                                  <m:r>
                                    <a:rPr lang="en-US" altLang="ja-JP" i="1">
                                      <a:latin typeface="Cambria Math" charset="0"/>
                                      <a:ea typeface="Cambria Math" charset="0"/>
                                      <a:cs typeface="Cambria Math" charset="0"/>
                                    </a:rPr>
                                    <m:t>𝜃</m:t>
                                  </m:r>
                                </m:e>
                              </m:acc>
                            </m:e>
                          </m:d>
                        </m:e>
                        <m:sup>
                          <m:r>
                            <a:rPr lang="en-US" altLang="ja-JP" i="1">
                              <a:latin typeface="Cambria Math" charset="0"/>
                              <a:ea typeface="Cambria Math" charset="0"/>
                              <a:cs typeface="Cambria Math" charset="0"/>
                            </a:rPr>
                            <m:t>𝑇</m:t>
                          </m:r>
                        </m:sup>
                      </m:sSup>
                      <m:sSubSup>
                        <m:sSubSupPr>
                          <m:ctrlPr>
                            <a:rPr lang="en-US" altLang="ja-JP" i="1">
                              <a:latin typeface="Cambria Math" charset="0"/>
                            </a:rPr>
                          </m:ctrlPr>
                        </m:sSubSupPr>
                        <m:e>
                          <m:r>
                            <a:rPr lang="en-US" altLang="ja-JP" i="1">
                              <a:latin typeface="Cambria Math" charset="0"/>
                            </a:rPr>
                            <m:t> </m:t>
                          </m:r>
                          <m:r>
                            <a:rPr lang="en-US" altLang="ja-JP" i="1">
                              <a:latin typeface="Cambria Math" charset="0"/>
                            </a:rPr>
                            <m:t>𝐻</m:t>
                          </m:r>
                        </m:e>
                        <m:sub>
                          <m:acc>
                            <m:accPr>
                              <m:chr m:val="̂"/>
                              <m:ctrlPr>
                                <a:rPr lang="en-US" altLang="ja-JP" i="1">
                                  <a:latin typeface="Cambria Math" charset="0"/>
                                </a:rPr>
                              </m:ctrlPr>
                            </m:accPr>
                            <m:e>
                              <m:r>
                                <a:rPr lang="en-US" altLang="ja-JP" i="1">
                                  <a:latin typeface="Cambria Math" charset="0"/>
                                </a:rPr>
                                <m:t>𝜃</m:t>
                              </m:r>
                            </m:e>
                          </m:acc>
                        </m:sub>
                        <m:sup>
                          <m:r>
                            <a:rPr lang="en-US" altLang="ja-JP" i="1">
                              <a:latin typeface="Cambria Math" charset="0"/>
                            </a:rPr>
                            <m:t>−1</m:t>
                          </m:r>
                        </m:sup>
                      </m:sSubSup>
                      <m:sSub>
                        <m:sSubPr>
                          <m:ctrlPr>
                            <a:rPr lang="en-US" altLang="ja-JP" i="1">
                              <a:latin typeface="Cambria Math" charset="0"/>
                            </a:rPr>
                          </m:ctrlPr>
                        </m:sSubPr>
                        <m:e>
                          <m:r>
                            <a:rPr lang="en-US" altLang="ja-JP">
                              <a:latin typeface="Cambria Math" charset="0"/>
                            </a:rPr>
                            <m:t> </m:t>
                          </m:r>
                          <m:r>
                            <a:rPr lang="en-US" altLang="ja-JP">
                              <a:latin typeface="Cambria Math" charset="0"/>
                            </a:rPr>
                            <m:t>𝛻</m:t>
                          </m:r>
                        </m:e>
                        <m:sub>
                          <m:r>
                            <a:rPr lang="en-US" altLang="ja-JP" i="1">
                              <a:latin typeface="Cambria Math" charset="0"/>
                            </a:rPr>
                            <m:t>𝜃</m:t>
                          </m:r>
                        </m:sub>
                      </m:sSub>
                      <m:r>
                        <a:rPr lang="en-US" altLang="ja-JP" i="1">
                          <a:latin typeface="Cambria Math" charset="0"/>
                        </a:rPr>
                        <m:t>𝐿</m:t>
                      </m:r>
                      <m:d>
                        <m:dPr>
                          <m:ctrlPr>
                            <a:rPr lang="en-US" altLang="ja-JP" i="1">
                              <a:latin typeface="Cambria Math" charset="0"/>
                            </a:rPr>
                          </m:ctrlPr>
                        </m:dPr>
                        <m:e>
                          <m:r>
                            <a:rPr lang="en-US" altLang="ja-JP" i="1">
                              <a:latin typeface="Cambria Math" charset="0"/>
                            </a:rPr>
                            <m:t>𝑧</m:t>
                          </m:r>
                          <m:r>
                            <a:rPr lang="en-US" altLang="ja-JP" i="1">
                              <a:latin typeface="Cambria Math" charset="0"/>
                            </a:rPr>
                            <m:t>,</m:t>
                          </m:r>
                          <m:acc>
                            <m:accPr>
                              <m:chr m:val="̂"/>
                              <m:ctrlPr>
                                <a:rPr lang="en-US" altLang="ja-JP" i="1">
                                  <a:latin typeface="Cambria Math" charset="0"/>
                                </a:rPr>
                              </m:ctrlPr>
                            </m:accPr>
                            <m:e>
                              <m:r>
                                <a:rPr lang="en-US" altLang="ja-JP" i="1">
                                  <a:latin typeface="Cambria Math" charset="0"/>
                                </a:rPr>
                                <m:t>𝜃</m:t>
                              </m:r>
                            </m:e>
                          </m:acc>
                        </m:e>
                      </m:d>
                    </m:oMath>
                  </m:oMathPara>
                </a14:m>
                <a:endParaRPr kumimoji="1" lang="en-US" altLang="ja-JP" dirty="0" smtClean="0"/>
              </a:p>
              <a:p>
                <a:r>
                  <a:rPr kumimoji="1" lang="ja-JP" altLang="en-US" dirty="0" smtClean="0"/>
                  <a:t>直感的には、</a:t>
                </a:r>
                <a:r>
                  <a:rPr kumimoji="1" lang="en-US" altLang="ja-JP" dirty="0" smtClean="0"/>
                  <a:t>test data</a:t>
                </a:r>
                <a:r>
                  <a:rPr kumimoji="1" lang="ja-JP" altLang="en-US" dirty="0" smtClean="0"/>
                  <a:t>と一番似てる</a:t>
                </a:r>
                <a:r>
                  <a:rPr kumimoji="1" lang="en-US" altLang="ja-JP" dirty="0" smtClean="0"/>
                  <a:t>training data</a:t>
                </a:r>
                <a:r>
                  <a:rPr kumimoji="1" lang="ja-JP" altLang="en-US" dirty="0" smtClean="0"/>
                  <a:t>が影響を与えているっていう</a:t>
                </a:r>
                <a:r>
                  <a:rPr kumimoji="1" lang="en-US" altLang="ja-JP" dirty="0" smtClean="0"/>
                  <a:t/>
                </a:r>
                <a:br>
                  <a:rPr kumimoji="1" lang="en-US" altLang="ja-JP" dirty="0" smtClean="0"/>
                </a:br>
                <a:r>
                  <a:rPr kumimoji="1" lang="ja-JP" altLang="en-US" dirty="0" smtClean="0"/>
                  <a:t>だけの可能性もある</a:t>
                </a:r>
                <a:endParaRPr kumimoji="1" lang="en-US" altLang="ja-JP" dirty="0" smtClean="0"/>
              </a:p>
              <a:p>
                <a:r>
                  <a:rPr lang="ja-JP" altLang="en-US" dirty="0" smtClean="0"/>
                  <a:t>ヘッシアンまで見る必要あるのか</a:t>
                </a:r>
              </a:p>
              <a:p>
                <a:pPr marL="108000" indent="0">
                  <a:buNone/>
                </a:pPr>
                <a:endParaRPr lang="ja-JP" altLang="en-US" dirty="0"/>
              </a:p>
              <a:p>
                <a:pPr marL="108000" indent="0">
                  <a:buNone/>
                </a:pPr>
                <a:endParaRPr lang="ja-JP"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699"/>
                </a:stretch>
              </a:blipFill>
            </p:spPr>
            <p:txBody>
              <a:bodyPr/>
              <a:lstStyle/>
              <a:p>
                <a:r>
                  <a:rPr lang="ja-JP" altLang="en-US">
                    <a:noFill/>
                  </a:rPr>
                  <a:t> </a:t>
                </a:r>
              </a:p>
            </p:txBody>
          </p:sp>
        </mc:Fallback>
      </mc:AlternateContent>
      <p:pic>
        <p:nvPicPr>
          <p:cNvPr id="4" name="Picture 3"/>
          <p:cNvPicPr>
            <a:picLocks noChangeAspect="1"/>
          </p:cNvPicPr>
          <p:nvPr/>
        </p:nvPicPr>
        <p:blipFill>
          <a:blip r:embed="rId4"/>
          <a:stretch>
            <a:fillRect/>
          </a:stretch>
        </p:blipFill>
        <p:spPr>
          <a:xfrm>
            <a:off x="524971" y="3687189"/>
            <a:ext cx="11023241" cy="2444670"/>
          </a:xfrm>
          <a:prstGeom prst="rect">
            <a:avLst/>
          </a:prstGeom>
        </p:spPr>
      </p:pic>
    </p:spTree>
    <p:extLst>
      <p:ext uri="{BB962C8B-B14F-4D97-AF65-F5344CB8AC3E}">
        <p14:creationId xmlns:p14="http://schemas.microsoft.com/office/powerpoint/2010/main" val="216192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Training</a:t>
            </a:r>
            <a:r>
              <a:rPr lang="ja-JP" altLang="en-US" dirty="0" smtClean="0"/>
              <a:t>データへ加えられたノイズの影響</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914" y="1197980"/>
                <a:ext cx="11386086" cy="5095244"/>
              </a:xfrm>
            </p:spPr>
            <p:txBody>
              <a:bodyPr>
                <a:normAutofit lnSpcReduction="10000"/>
              </a:bodyPr>
              <a:lstStyle/>
              <a:p>
                <a:pPr marL="108000" indent="0">
                  <a:buNone/>
                </a:pPr>
                <a:r>
                  <a:rPr kumimoji="1" lang="ja-JP" altLang="en-US" sz="2000" dirty="0" smtClean="0"/>
                  <a:t>先程は学習データ</a:t>
                </a:r>
                <a14:m>
                  <m:oMath xmlns:m="http://schemas.openxmlformats.org/officeDocument/2006/math">
                    <m:r>
                      <a:rPr lang="en-US" altLang="ja-JP" sz="2000" i="1">
                        <a:latin typeface="Cambria Math" charset="0"/>
                      </a:rPr>
                      <m:t>𝑧</m:t>
                    </m:r>
                  </m:oMath>
                </a14:m>
                <a:r>
                  <a:rPr kumimoji="1" lang="ja-JP" altLang="en-US" sz="2000" dirty="0" smtClean="0"/>
                  <a:t>を抜いたらどうなるかを考えた</a:t>
                </a:r>
              </a:p>
              <a:p>
                <a:pPr marL="108000" indent="0">
                  <a:buNone/>
                </a:pPr>
                <a:r>
                  <a:rPr kumimoji="1" lang="ja-JP" altLang="en-US" sz="2000" dirty="0" smtClean="0"/>
                  <a:t>ここでは学習データにノイズが加えられた場合</a:t>
                </a:r>
                <a:r>
                  <a:rPr kumimoji="1" lang="en-US" altLang="ja-JP" sz="2000" dirty="0" smtClean="0"/>
                  <a:t>(</a:t>
                </a:r>
                <a14:m>
                  <m:oMath xmlns:m="http://schemas.openxmlformats.org/officeDocument/2006/math">
                    <m:sSub>
                      <m:sSubPr>
                        <m:ctrlPr>
                          <a:rPr lang="en-US" altLang="ja-JP" sz="2000" i="1">
                            <a:latin typeface="Cambria Math" charset="0"/>
                          </a:rPr>
                        </m:ctrlPr>
                      </m:sSubPr>
                      <m:e>
                        <m:r>
                          <a:rPr lang="en-US" altLang="ja-JP" sz="2000" i="1">
                            <a:latin typeface="Cambria Math" charset="0"/>
                          </a:rPr>
                          <m:t>𝑧</m:t>
                        </m:r>
                      </m:e>
                      <m:sub>
                        <m:r>
                          <a:rPr lang="en-US" altLang="ja-JP" sz="2000" i="1">
                            <a:latin typeface="Cambria Math" charset="0"/>
                          </a:rPr>
                          <m:t>𝛿</m:t>
                        </m:r>
                      </m:sub>
                    </m:sSub>
                    <m:r>
                      <a:rPr lang="en-US" altLang="ja-JP" sz="2000">
                        <a:latin typeface="Cambria Math" charset="0"/>
                      </a:rPr>
                      <m:t>=</m:t>
                    </m:r>
                    <m:r>
                      <m:rPr>
                        <m:sty m:val="p"/>
                      </m:rPr>
                      <a:rPr lang="en-US" altLang="ja-JP" sz="2000">
                        <a:latin typeface="Cambria Math" charset="0"/>
                      </a:rPr>
                      <m:t>z</m:t>
                    </m:r>
                    <m:r>
                      <a:rPr lang="en-US" altLang="ja-JP" sz="2000">
                        <a:latin typeface="Cambria Math" charset="0"/>
                      </a:rPr>
                      <m:t>+</m:t>
                    </m:r>
                    <m:r>
                      <a:rPr lang="en-US" altLang="ja-JP" sz="2000" i="1">
                        <a:latin typeface="Cambria Math" charset="0"/>
                      </a:rPr>
                      <m:t>𝛿</m:t>
                    </m:r>
                  </m:oMath>
                </a14:m>
                <a:r>
                  <a:rPr kumimoji="1" lang="en-US" altLang="ja-JP" sz="2000" dirty="0" smtClean="0"/>
                  <a:t>)</a:t>
                </a:r>
                <a:r>
                  <a:rPr kumimoji="1" lang="ja-JP" altLang="en-US" sz="2000" dirty="0" smtClean="0"/>
                  <a:t>のモデルの出力結果への影響を考える</a:t>
                </a:r>
              </a:p>
              <a:p>
                <a:pPr marL="108000" indent="0">
                  <a:buNone/>
                </a:pPr>
                <a:r>
                  <a:rPr lang="ja-JP" altLang="en-US" sz="2000" dirty="0" smtClean="0"/>
                  <a:t>大体導出は同じなので割愛</a:t>
                </a:r>
                <a:endParaRPr lang="en-US" altLang="ja-JP" sz="2000" dirty="0"/>
              </a:p>
              <a:p>
                <a:pPr marL="108000" indent="0">
                  <a:buNone/>
                </a:pPr>
                <a14:m>
                  <m:oMathPara xmlns:m="http://schemas.openxmlformats.org/officeDocument/2006/math">
                    <m:oMathParaPr>
                      <m:jc m:val="centerGroup"/>
                    </m:oMathParaPr>
                    <m:oMath xmlns:m="http://schemas.openxmlformats.org/officeDocument/2006/math">
                      <m:sSub>
                        <m:sSubPr>
                          <m:ctrlPr>
                            <a:rPr lang="en-US" altLang="ja-JP" i="1">
                              <a:latin typeface="Cambria Math" charset="0"/>
                            </a:rPr>
                          </m:ctrlPr>
                        </m:sSubPr>
                        <m:e>
                          <m:r>
                            <a:rPr lang="en-US" altLang="ja-JP" i="1">
                              <a:latin typeface="Cambria Math" charset="0"/>
                            </a:rPr>
                            <m:t>𝐼</m:t>
                          </m:r>
                        </m:e>
                        <m:sub>
                          <m:r>
                            <a:rPr lang="en-US" altLang="ja-JP" b="0" i="1" smtClean="0">
                              <a:latin typeface="Cambria Math" charset="0"/>
                            </a:rPr>
                            <m:t>𝑝𝑒𝑟𝑡</m:t>
                          </m:r>
                          <m:r>
                            <a:rPr lang="en-US" altLang="ja-JP" i="1">
                              <a:latin typeface="Cambria Math" charset="0"/>
                            </a:rPr>
                            <m:t>, </m:t>
                          </m:r>
                          <m:r>
                            <a:rPr lang="en-US" altLang="ja-JP" b="0" i="1" smtClean="0">
                              <a:latin typeface="Cambria Math" charset="0"/>
                            </a:rPr>
                            <m:t>𝑝𝑎𝑟𝑎𝑚𝑠</m:t>
                          </m:r>
                        </m:sub>
                      </m:sSub>
                      <m:d>
                        <m:dPr>
                          <m:ctrlPr>
                            <a:rPr lang="en-US" altLang="ja-JP" i="1">
                              <a:latin typeface="Cambria Math" charset="0"/>
                            </a:rPr>
                          </m:ctrlPr>
                        </m:dPr>
                        <m:e>
                          <m:r>
                            <a:rPr lang="en-US" altLang="ja-JP" i="1">
                              <a:latin typeface="Cambria Math" charset="0"/>
                            </a:rPr>
                            <m:t>𝑧</m:t>
                          </m:r>
                        </m:e>
                      </m:d>
                      <m:r>
                        <a:rPr lang="en-US" altLang="ja-JP" i="1">
                          <a:latin typeface="Cambria Math" charset="0"/>
                        </a:rPr>
                        <m:t>=</m:t>
                      </m:r>
                      <m:r>
                        <a:rPr lang="en-US" altLang="ja-JP" i="1">
                          <a:latin typeface="Cambria Math" charset="0"/>
                          <a:ea typeface="Cambria Math" charset="0"/>
                          <a:cs typeface="Cambria Math" charset="0"/>
                        </a:rPr>
                        <m:t>−</m:t>
                      </m:r>
                      <m:sSubSup>
                        <m:sSubSupPr>
                          <m:ctrlPr>
                            <a:rPr lang="en-US" altLang="ja-JP" i="1">
                              <a:latin typeface="Cambria Math" charset="0"/>
                            </a:rPr>
                          </m:ctrlPr>
                        </m:sSubSupPr>
                        <m:e>
                          <m:r>
                            <a:rPr lang="en-US" altLang="ja-JP" i="1">
                              <a:latin typeface="Cambria Math" charset="0"/>
                            </a:rPr>
                            <m:t> </m:t>
                          </m:r>
                          <m:r>
                            <a:rPr lang="en-US" altLang="ja-JP" i="1">
                              <a:latin typeface="Cambria Math" charset="0"/>
                            </a:rPr>
                            <m:t>𝐻</m:t>
                          </m:r>
                        </m:e>
                        <m:sub>
                          <m:acc>
                            <m:accPr>
                              <m:chr m:val="̂"/>
                              <m:ctrlPr>
                                <a:rPr lang="en-US" altLang="ja-JP" i="1">
                                  <a:latin typeface="Cambria Math" charset="0"/>
                                </a:rPr>
                              </m:ctrlPr>
                            </m:accPr>
                            <m:e>
                              <m:r>
                                <a:rPr lang="en-US" altLang="ja-JP" i="1">
                                  <a:latin typeface="Cambria Math" charset="0"/>
                                </a:rPr>
                                <m:t>𝜃</m:t>
                              </m:r>
                            </m:e>
                          </m:acc>
                        </m:sub>
                        <m:sup>
                          <m:r>
                            <a:rPr lang="en-US" altLang="ja-JP" i="1">
                              <a:latin typeface="Cambria Math" charset="0"/>
                            </a:rPr>
                            <m:t>−1</m:t>
                          </m:r>
                        </m:sup>
                      </m:sSubSup>
                      <m:d>
                        <m:dPr>
                          <m:begChr m:val="["/>
                          <m:endChr m:val="]"/>
                          <m:ctrlPr>
                            <a:rPr lang="en-US" altLang="ja-JP" b="0" i="1" smtClean="0">
                              <a:latin typeface="Cambria Math" charset="0"/>
                            </a:rPr>
                          </m:ctrlPr>
                        </m:dPr>
                        <m:e>
                          <m:sSub>
                            <m:sSubPr>
                              <m:ctrlPr>
                                <a:rPr lang="en-US" altLang="ja-JP" i="1">
                                  <a:latin typeface="Cambria Math" charset="0"/>
                                </a:rPr>
                              </m:ctrlPr>
                            </m:sSubPr>
                            <m:e>
                              <m:r>
                                <a:rPr lang="en-US" altLang="ja-JP">
                                  <a:latin typeface="Cambria Math" charset="0"/>
                                </a:rPr>
                                <m:t> </m:t>
                              </m:r>
                              <m:sSub>
                                <m:sSubPr>
                                  <m:ctrlPr>
                                    <a:rPr lang="en-US" altLang="ja-JP" i="1">
                                      <a:latin typeface="Cambria Math" charset="0"/>
                                    </a:rPr>
                                  </m:ctrlPr>
                                </m:sSubPr>
                                <m:e>
                                  <m:r>
                                    <a:rPr lang="en-US" altLang="ja-JP">
                                      <a:latin typeface="Cambria Math" charset="0"/>
                                    </a:rPr>
                                    <m:t>𝛻</m:t>
                                  </m:r>
                                </m:e>
                                <m:sub>
                                  <m:r>
                                    <a:rPr lang="en-US" altLang="ja-JP" i="1">
                                      <a:latin typeface="Cambria Math" charset="0"/>
                                    </a:rPr>
                                    <m:t>𝑥</m:t>
                                  </m:r>
                                </m:sub>
                              </m:sSub>
                              <m:r>
                                <a:rPr lang="en-US" altLang="ja-JP">
                                  <a:latin typeface="Cambria Math" charset="0"/>
                                </a:rPr>
                                <m:t>𝛻</m:t>
                              </m:r>
                            </m:e>
                            <m:sub>
                              <m:r>
                                <a:rPr lang="en-US" altLang="ja-JP" i="1">
                                  <a:latin typeface="Cambria Math" charset="0"/>
                                </a:rPr>
                                <m:t>𝜃</m:t>
                              </m:r>
                            </m:sub>
                          </m:sSub>
                          <m:r>
                            <a:rPr lang="en-US" altLang="ja-JP" i="1">
                              <a:latin typeface="Cambria Math" charset="0"/>
                            </a:rPr>
                            <m:t>𝐿</m:t>
                          </m:r>
                          <m:d>
                            <m:dPr>
                              <m:ctrlPr>
                                <a:rPr lang="en-US" altLang="ja-JP" i="1">
                                  <a:latin typeface="Cambria Math" charset="0"/>
                                </a:rPr>
                              </m:ctrlPr>
                            </m:dPr>
                            <m:e>
                              <m:r>
                                <a:rPr lang="en-US" altLang="ja-JP" i="1">
                                  <a:latin typeface="Cambria Math" charset="0"/>
                                </a:rPr>
                                <m:t>𝑧</m:t>
                              </m:r>
                              <m:r>
                                <a:rPr lang="en-US" altLang="ja-JP" i="1">
                                  <a:latin typeface="Cambria Math" charset="0"/>
                                </a:rPr>
                                <m:t>,</m:t>
                              </m:r>
                              <m:acc>
                                <m:accPr>
                                  <m:chr m:val="̂"/>
                                  <m:ctrlPr>
                                    <a:rPr lang="en-US" altLang="ja-JP" i="1">
                                      <a:latin typeface="Cambria Math" charset="0"/>
                                    </a:rPr>
                                  </m:ctrlPr>
                                </m:accPr>
                                <m:e>
                                  <m:r>
                                    <a:rPr lang="en-US" altLang="ja-JP" i="1">
                                      <a:latin typeface="Cambria Math" charset="0"/>
                                    </a:rPr>
                                    <m:t>𝜃</m:t>
                                  </m:r>
                                </m:e>
                              </m:acc>
                            </m:e>
                          </m:d>
                        </m:e>
                      </m:d>
                      <m:r>
                        <a:rPr lang="en-US" altLang="ja-JP" b="0" i="1" smtClean="0">
                          <a:latin typeface="Cambria Math" charset="0"/>
                        </a:rPr>
                        <m:t>𝛿</m:t>
                      </m:r>
                    </m:oMath>
                  </m:oMathPara>
                </a14:m>
                <a:endParaRPr kumimoji="1" lang="ja-JP" altLang="en-US" dirty="0" smtClean="0"/>
              </a:p>
              <a:p>
                <a:endParaRPr lang="en-US" altLang="ja-JP" sz="2000" dirty="0" smtClean="0"/>
              </a:p>
              <a:p>
                <a:pPr marL="108000" indent="0">
                  <a:buNone/>
                </a:pPr>
                <a14:m>
                  <m:oMathPara xmlns:m="http://schemas.openxmlformats.org/officeDocument/2006/math">
                    <m:oMathParaPr>
                      <m:jc m:val="centerGroup"/>
                    </m:oMathParaPr>
                    <m:oMath xmlns:m="http://schemas.openxmlformats.org/officeDocument/2006/math">
                      <m:sSub>
                        <m:sSubPr>
                          <m:ctrlPr>
                            <a:rPr lang="en-US" altLang="ja-JP" i="1">
                              <a:latin typeface="Cambria Math" charset="0"/>
                            </a:rPr>
                          </m:ctrlPr>
                        </m:sSubPr>
                        <m:e>
                          <m:r>
                            <a:rPr lang="en-US" altLang="ja-JP" i="1">
                              <a:latin typeface="Cambria Math" charset="0"/>
                            </a:rPr>
                            <m:t>𝐼</m:t>
                          </m:r>
                        </m:e>
                        <m:sub>
                          <m:r>
                            <a:rPr lang="en-US" altLang="ja-JP" i="1">
                              <a:latin typeface="Cambria Math" charset="0"/>
                            </a:rPr>
                            <m:t>𝑝𝑒𝑟𝑡</m:t>
                          </m:r>
                          <m:r>
                            <a:rPr lang="en-US" altLang="ja-JP" i="1">
                              <a:latin typeface="Cambria Math" charset="0"/>
                            </a:rPr>
                            <m:t>, </m:t>
                          </m:r>
                          <m:r>
                            <a:rPr lang="en-US" altLang="ja-JP" b="0" i="1" smtClean="0">
                              <a:latin typeface="Cambria Math" charset="0"/>
                            </a:rPr>
                            <m:t>𝑙𝑜𝑠𝑠</m:t>
                          </m:r>
                        </m:sub>
                      </m:sSub>
                      <m:d>
                        <m:dPr>
                          <m:ctrlPr>
                            <a:rPr lang="en-US" altLang="ja-JP" i="1">
                              <a:latin typeface="Cambria Math" charset="0"/>
                            </a:rPr>
                          </m:ctrlPr>
                        </m:dPr>
                        <m:e>
                          <m:r>
                            <a:rPr lang="en-US" altLang="ja-JP" i="1">
                              <a:latin typeface="Cambria Math" charset="0"/>
                            </a:rPr>
                            <m:t>𝑧</m:t>
                          </m:r>
                          <m:r>
                            <a:rPr lang="en-US" altLang="ja-JP" b="0" i="1" smtClean="0">
                              <a:latin typeface="Cambria Math" charset="0"/>
                            </a:rPr>
                            <m:t>, </m:t>
                          </m:r>
                          <m:sSub>
                            <m:sSubPr>
                              <m:ctrlPr>
                                <a:rPr lang="en-US" altLang="ja-JP" b="0" i="1" smtClean="0">
                                  <a:latin typeface="Cambria Math" charset="0"/>
                                </a:rPr>
                              </m:ctrlPr>
                            </m:sSubPr>
                            <m:e>
                              <m:r>
                                <a:rPr lang="en-US" altLang="ja-JP" b="0" i="1" smtClean="0">
                                  <a:latin typeface="Cambria Math" charset="0"/>
                                </a:rPr>
                                <m:t>𝑧</m:t>
                              </m:r>
                            </m:e>
                            <m:sub>
                              <m:r>
                                <a:rPr lang="en-US" altLang="ja-JP" b="0" i="1" smtClean="0">
                                  <a:latin typeface="Cambria Math" charset="0"/>
                                </a:rPr>
                                <m:t>𝑡𝑒𝑠𝑡</m:t>
                              </m:r>
                            </m:sub>
                          </m:sSub>
                        </m:e>
                      </m:d>
                      <m:r>
                        <a:rPr lang="en-US" altLang="ja-JP" i="1">
                          <a:latin typeface="Cambria Math" charset="0"/>
                        </a:rPr>
                        <m:t>=</m:t>
                      </m:r>
                      <m:r>
                        <a:rPr lang="en-US" altLang="ja-JP" i="1">
                          <a:latin typeface="Cambria Math" charset="0"/>
                          <a:ea typeface="Cambria Math" charset="0"/>
                          <a:cs typeface="Cambria Math" charset="0"/>
                        </a:rPr>
                        <m:t>−</m:t>
                      </m:r>
                      <m:sSub>
                        <m:sSubPr>
                          <m:ctrlPr>
                            <a:rPr lang="en-US" altLang="ja-JP" i="1">
                              <a:latin typeface="Cambria Math" charset="0"/>
                              <a:ea typeface="Cambria Math" charset="0"/>
                              <a:cs typeface="Cambria Math" charset="0"/>
                            </a:rPr>
                          </m:ctrlPr>
                        </m:sSubPr>
                        <m:e>
                          <m:r>
                            <a:rPr lang="en-US" altLang="ja-JP">
                              <a:latin typeface="Cambria Math" charset="0"/>
                              <a:ea typeface="Cambria Math" charset="0"/>
                              <a:cs typeface="Cambria Math" charset="0"/>
                            </a:rPr>
                            <m:t>𝛻</m:t>
                          </m:r>
                        </m:e>
                        <m:sub>
                          <m:r>
                            <a:rPr lang="en-US" altLang="ja-JP" i="1">
                              <a:latin typeface="Cambria Math" charset="0"/>
                              <a:ea typeface="Cambria Math" charset="0"/>
                              <a:cs typeface="Cambria Math" charset="0"/>
                            </a:rPr>
                            <m:t>𝜃</m:t>
                          </m:r>
                        </m:sub>
                      </m:sSub>
                      <m:r>
                        <a:rPr lang="en-US" altLang="ja-JP" i="1">
                          <a:latin typeface="Cambria Math" charset="0"/>
                          <a:ea typeface="Cambria Math" charset="0"/>
                          <a:cs typeface="Cambria Math" charset="0"/>
                        </a:rPr>
                        <m:t>𝐿</m:t>
                      </m:r>
                      <m:sSup>
                        <m:sSupPr>
                          <m:ctrlPr>
                            <a:rPr lang="en-US" altLang="ja-JP" i="1">
                              <a:latin typeface="Cambria Math" charset="0"/>
                              <a:ea typeface="Cambria Math" charset="0"/>
                              <a:cs typeface="Cambria Math" charset="0"/>
                            </a:rPr>
                          </m:ctrlPr>
                        </m:sSupPr>
                        <m:e>
                          <m:d>
                            <m:dPr>
                              <m:ctrlPr>
                                <a:rPr lang="en-US" altLang="ja-JP" i="1">
                                  <a:latin typeface="Cambria Math" charset="0"/>
                                  <a:ea typeface="Cambria Math" charset="0"/>
                                  <a:cs typeface="Cambria Math" charset="0"/>
                                </a:rPr>
                              </m:ctrlPr>
                            </m:dPr>
                            <m:e>
                              <m:sSub>
                                <m:sSubPr>
                                  <m:ctrlPr>
                                    <a:rPr lang="en-US" altLang="ja-JP" i="1">
                                      <a:latin typeface="Cambria Math" charset="0"/>
                                      <a:ea typeface="Cambria Math" charset="0"/>
                                      <a:cs typeface="Cambria Math" charset="0"/>
                                    </a:rPr>
                                  </m:ctrlPr>
                                </m:sSubPr>
                                <m:e>
                                  <m:r>
                                    <a:rPr lang="en-US" altLang="ja-JP" i="1">
                                      <a:latin typeface="Cambria Math" charset="0"/>
                                      <a:ea typeface="Cambria Math" charset="0"/>
                                      <a:cs typeface="Cambria Math" charset="0"/>
                                    </a:rPr>
                                    <m:t>𝑧</m:t>
                                  </m:r>
                                </m:e>
                                <m:sub>
                                  <m:r>
                                    <a:rPr lang="en-US" altLang="ja-JP" i="1">
                                      <a:latin typeface="Cambria Math" charset="0"/>
                                      <a:ea typeface="Cambria Math" charset="0"/>
                                      <a:cs typeface="Cambria Math" charset="0"/>
                                    </a:rPr>
                                    <m:t>𝑡𝑒𝑠𝑡</m:t>
                                  </m:r>
                                </m:sub>
                              </m:sSub>
                              <m:r>
                                <a:rPr lang="en-US" altLang="ja-JP" i="1">
                                  <a:latin typeface="Cambria Math" charset="0"/>
                                  <a:ea typeface="Cambria Math" charset="0"/>
                                  <a:cs typeface="Cambria Math" charset="0"/>
                                </a:rPr>
                                <m:t>, </m:t>
                              </m:r>
                              <m:acc>
                                <m:accPr>
                                  <m:chr m:val="̂"/>
                                  <m:ctrlPr>
                                    <a:rPr lang="en-US" altLang="ja-JP" i="1">
                                      <a:latin typeface="Cambria Math" charset="0"/>
                                      <a:ea typeface="Cambria Math" charset="0"/>
                                      <a:cs typeface="Cambria Math" charset="0"/>
                                    </a:rPr>
                                  </m:ctrlPr>
                                </m:accPr>
                                <m:e>
                                  <m:r>
                                    <a:rPr lang="en-US" altLang="ja-JP" i="1">
                                      <a:latin typeface="Cambria Math" charset="0"/>
                                      <a:ea typeface="Cambria Math" charset="0"/>
                                      <a:cs typeface="Cambria Math" charset="0"/>
                                    </a:rPr>
                                    <m:t>𝜃</m:t>
                                  </m:r>
                                </m:e>
                              </m:acc>
                            </m:e>
                          </m:d>
                        </m:e>
                        <m:sup>
                          <m:r>
                            <a:rPr lang="en-US" altLang="ja-JP" i="1">
                              <a:latin typeface="Cambria Math" charset="0"/>
                              <a:ea typeface="Cambria Math" charset="0"/>
                              <a:cs typeface="Cambria Math" charset="0"/>
                            </a:rPr>
                            <m:t>𝑇</m:t>
                          </m:r>
                        </m:sup>
                      </m:sSup>
                      <m:sSubSup>
                        <m:sSubSupPr>
                          <m:ctrlPr>
                            <a:rPr lang="en-US" altLang="ja-JP" i="1">
                              <a:latin typeface="Cambria Math" charset="0"/>
                            </a:rPr>
                          </m:ctrlPr>
                        </m:sSubSupPr>
                        <m:e>
                          <m:r>
                            <a:rPr lang="en-US" altLang="ja-JP" i="1">
                              <a:latin typeface="Cambria Math" charset="0"/>
                            </a:rPr>
                            <m:t> </m:t>
                          </m:r>
                          <m:r>
                            <a:rPr lang="en-US" altLang="ja-JP" i="1">
                              <a:latin typeface="Cambria Math" charset="0"/>
                            </a:rPr>
                            <m:t>𝐻</m:t>
                          </m:r>
                        </m:e>
                        <m:sub>
                          <m:acc>
                            <m:accPr>
                              <m:chr m:val="̂"/>
                              <m:ctrlPr>
                                <a:rPr lang="en-US" altLang="ja-JP" i="1">
                                  <a:latin typeface="Cambria Math" charset="0"/>
                                </a:rPr>
                              </m:ctrlPr>
                            </m:accPr>
                            <m:e>
                              <m:r>
                                <a:rPr lang="en-US" altLang="ja-JP" i="1">
                                  <a:latin typeface="Cambria Math" charset="0"/>
                                </a:rPr>
                                <m:t>𝜃</m:t>
                              </m:r>
                            </m:e>
                          </m:acc>
                        </m:sub>
                        <m:sup>
                          <m:r>
                            <a:rPr lang="en-US" altLang="ja-JP" i="1">
                              <a:latin typeface="Cambria Math" charset="0"/>
                            </a:rPr>
                            <m:t>−1</m:t>
                          </m:r>
                        </m:sup>
                      </m:sSubSup>
                      <m:d>
                        <m:dPr>
                          <m:begChr m:val="["/>
                          <m:endChr m:val="]"/>
                          <m:ctrlPr>
                            <a:rPr lang="en-US" altLang="ja-JP" i="1">
                              <a:latin typeface="Cambria Math" charset="0"/>
                            </a:rPr>
                          </m:ctrlPr>
                        </m:dPr>
                        <m:e>
                          <m:sSub>
                            <m:sSubPr>
                              <m:ctrlPr>
                                <a:rPr lang="en-US" altLang="ja-JP" i="1">
                                  <a:latin typeface="Cambria Math" charset="0"/>
                                </a:rPr>
                              </m:ctrlPr>
                            </m:sSubPr>
                            <m:e>
                              <m:r>
                                <a:rPr lang="en-US" altLang="ja-JP">
                                  <a:latin typeface="Cambria Math" charset="0"/>
                                </a:rPr>
                                <m:t> </m:t>
                              </m:r>
                              <m:sSub>
                                <m:sSubPr>
                                  <m:ctrlPr>
                                    <a:rPr lang="en-US" altLang="ja-JP" i="1">
                                      <a:latin typeface="Cambria Math" charset="0"/>
                                    </a:rPr>
                                  </m:ctrlPr>
                                </m:sSubPr>
                                <m:e>
                                  <m:r>
                                    <a:rPr lang="en-US" altLang="ja-JP">
                                      <a:latin typeface="Cambria Math" charset="0"/>
                                    </a:rPr>
                                    <m:t>𝛻</m:t>
                                  </m:r>
                                </m:e>
                                <m:sub>
                                  <m:r>
                                    <a:rPr lang="en-US" altLang="ja-JP" i="1">
                                      <a:latin typeface="Cambria Math" charset="0"/>
                                    </a:rPr>
                                    <m:t>𝑥</m:t>
                                  </m:r>
                                </m:sub>
                              </m:sSub>
                              <m:r>
                                <a:rPr lang="en-US" altLang="ja-JP">
                                  <a:latin typeface="Cambria Math" charset="0"/>
                                </a:rPr>
                                <m:t>𝛻</m:t>
                              </m:r>
                            </m:e>
                            <m:sub>
                              <m:r>
                                <a:rPr lang="en-US" altLang="ja-JP" i="1">
                                  <a:latin typeface="Cambria Math" charset="0"/>
                                </a:rPr>
                                <m:t>𝜃</m:t>
                              </m:r>
                            </m:sub>
                          </m:sSub>
                          <m:r>
                            <a:rPr lang="en-US" altLang="ja-JP" i="1">
                              <a:latin typeface="Cambria Math" charset="0"/>
                            </a:rPr>
                            <m:t>𝐿</m:t>
                          </m:r>
                          <m:d>
                            <m:dPr>
                              <m:ctrlPr>
                                <a:rPr lang="en-US" altLang="ja-JP" i="1">
                                  <a:latin typeface="Cambria Math" charset="0"/>
                                </a:rPr>
                              </m:ctrlPr>
                            </m:dPr>
                            <m:e>
                              <m:r>
                                <a:rPr lang="en-US" altLang="ja-JP" i="1">
                                  <a:latin typeface="Cambria Math" charset="0"/>
                                </a:rPr>
                                <m:t>𝑧</m:t>
                              </m:r>
                              <m:r>
                                <a:rPr lang="en-US" altLang="ja-JP" i="1">
                                  <a:latin typeface="Cambria Math" charset="0"/>
                                </a:rPr>
                                <m:t>,</m:t>
                              </m:r>
                              <m:acc>
                                <m:accPr>
                                  <m:chr m:val="̂"/>
                                  <m:ctrlPr>
                                    <a:rPr lang="en-US" altLang="ja-JP" i="1">
                                      <a:latin typeface="Cambria Math" charset="0"/>
                                    </a:rPr>
                                  </m:ctrlPr>
                                </m:accPr>
                                <m:e>
                                  <m:r>
                                    <a:rPr lang="en-US" altLang="ja-JP" i="1">
                                      <a:latin typeface="Cambria Math" charset="0"/>
                                    </a:rPr>
                                    <m:t>𝜃</m:t>
                                  </m:r>
                                </m:e>
                              </m:acc>
                            </m:e>
                          </m:d>
                        </m:e>
                      </m:d>
                      <m:r>
                        <a:rPr lang="en-US" altLang="ja-JP" b="0" i="1" smtClean="0">
                          <a:latin typeface="Cambria Math" charset="0"/>
                        </a:rPr>
                        <m:t> </m:t>
                      </m:r>
                      <m:r>
                        <a:rPr lang="en-US" altLang="ja-JP" i="1">
                          <a:latin typeface="Cambria Math" charset="0"/>
                        </a:rPr>
                        <m:t>𝛿</m:t>
                      </m:r>
                    </m:oMath>
                  </m:oMathPara>
                </a14:m>
                <a:endParaRPr lang="ja-JP" altLang="en-US" dirty="0"/>
              </a:p>
              <a:p>
                <a:pPr marL="108000" indent="0">
                  <a:buNone/>
                </a:pPr>
                <a:endParaRPr lang="ja-JP" altLang="en-US" dirty="0"/>
              </a:p>
              <a:p>
                <a:pPr marL="108000" indent="0">
                  <a:buNone/>
                </a:pPr>
                <a:r>
                  <a:rPr lang="ja-JP" altLang="en-US" sz="2000" dirty="0" smtClean="0"/>
                  <a:t>これで、学習データにノイズを加えたことによるモデルの影響関数がわかった</a:t>
                </a:r>
                <a:endParaRPr lang="en-US" altLang="ja-JP" sz="2000" dirty="0" smtClean="0"/>
              </a:p>
              <a:p>
                <a:pPr marL="108000" indent="0">
                  <a:buNone/>
                </a:pPr>
                <a:r>
                  <a:rPr lang="ja-JP" altLang="en-US" sz="2000" dirty="0" smtClean="0"/>
                  <a:t>あとで出て来るが、</a:t>
                </a:r>
                <a:r>
                  <a:rPr lang="ja-JP" altLang="en-US" sz="2000" dirty="0"/>
                  <a:t>これを使うと</a:t>
                </a:r>
                <a:r>
                  <a:rPr lang="en-US" altLang="ja-JP" sz="2000" dirty="0" smtClean="0"/>
                  <a:t>training </a:t>
                </a:r>
                <a:r>
                  <a:rPr lang="en-US" altLang="ja-JP" sz="2000" dirty="0"/>
                  <a:t>data</a:t>
                </a:r>
                <a:r>
                  <a:rPr lang="ja-JP" altLang="en-US" sz="2000" dirty="0" smtClean="0"/>
                  <a:t>に混ぜると、</a:t>
                </a:r>
                <a:br>
                  <a:rPr lang="ja-JP" altLang="en-US" sz="2000" dirty="0" smtClean="0"/>
                </a:br>
                <a:r>
                  <a:rPr lang="ja-JP" altLang="en-US" sz="2000" dirty="0" smtClean="0"/>
                  <a:t>ある</a:t>
                </a:r>
                <a:r>
                  <a:rPr lang="en-US" altLang="ja-JP" sz="2000" dirty="0" smtClean="0"/>
                  <a:t>test</a:t>
                </a:r>
                <a:r>
                  <a:rPr lang="ja-JP" altLang="en-US" sz="2000" dirty="0" smtClean="0"/>
                  <a:t>データを間違えさせることができるノイズを計算できる</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914" y="1197980"/>
                <a:ext cx="11386086" cy="5095244"/>
              </a:xfrm>
              <a:blipFill rotWithShape="0">
                <a:blip r:embed="rId2"/>
                <a:stretch>
                  <a:fillRect l="-642" t="-958" b="-167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385313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影響関数の効率的な計算</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10800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ja-JP" i="1">
                              <a:latin typeface="Cambria Math" charset="0"/>
                            </a:rPr>
                          </m:ctrlPr>
                        </m:sSubPr>
                        <m:e>
                          <m:r>
                            <a:rPr lang="en-US" altLang="ja-JP" i="1">
                              <a:latin typeface="Cambria Math" charset="0"/>
                            </a:rPr>
                            <m:t>𝐼</m:t>
                          </m:r>
                        </m:e>
                        <m:sub>
                          <m:r>
                            <a:rPr lang="en-US" altLang="ja-JP" i="1">
                              <a:latin typeface="Cambria Math" charset="0"/>
                            </a:rPr>
                            <m:t>𝑢𝑝</m:t>
                          </m:r>
                          <m:r>
                            <a:rPr lang="en-US" altLang="ja-JP" i="1">
                              <a:latin typeface="Cambria Math" charset="0"/>
                            </a:rPr>
                            <m:t>, </m:t>
                          </m:r>
                          <m:r>
                            <a:rPr lang="en-US" altLang="ja-JP" i="1">
                              <a:latin typeface="Cambria Math" charset="0"/>
                            </a:rPr>
                            <m:t>𝑙𝑜𝑠𝑠</m:t>
                          </m:r>
                        </m:sub>
                      </m:sSub>
                      <m:d>
                        <m:dPr>
                          <m:ctrlPr>
                            <a:rPr lang="en-US" altLang="ja-JP" i="1">
                              <a:latin typeface="Cambria Math" charset="0"/>
                            </a:rPr>
                          </m:ctrlPr>
                        </m:dPr>
                        <m:e>
                          <m:r>
                            <a:rPr lang="en-US" altLang="ja-JP" i="1">
                              <a:latin typeface="Cambria Math" charset="0"/>
                            </a:rPr>
                            <m:t>𝑧</m:t>
                          </m:r>
                          <m:r>
                            <a:rPr lang="en-US" altLang="ja-JP" i="1">
                              <a:latin typeface="Cambria Math" charset="0"/>
                            </a:rPr>
                            <m:t>, </m:t>
                          </m:r>
                          <m:sSub>
                            <m:sSubPr>
                              <m:ctrlPr>
                                <a:rPr lang="en-US" altLang="ja-JP" i="1">
                                  <a:latin typeface="Cambria Math" charset="0"/>
                                </a:rPr>
                              </m:ctrlPr>
                            </m:sSubPr>
                            <m:e>
                              <m:r>
                                <a:rPr lang="en-US" altLang="ja-JP" i="1">
                                  <a:latin typeface="Cambria Math" charset="0"/>
                                </a:rPr>
                                <m:t>𝑧</m:t>
                              </m:r>
                            </m:e>
                            <m:sub>
                              <m:r>
                                <a:rPr lang="en-US" altLang="ja-JP" i="1">
                                  <a:latin typeface="Cambria Math" charset="0"/>
                                </a:rPr>
                                <m:t>𝑡𝑒𝑠𝑡</m:t>
                              </m:r>
                            </m:sub>
                          </m:sSub>
                        </m:e>
                      </m:d>
                      <m:r>
                        <a:rPr lang="en-US" altLang="ja-JP" i="1">
                          <a:latin typeface="Cambria Math" charset="0"/>
                        </a:rPr>
                        <m:t>=</m:t>
                      </m:r>
                      <m:r>
                        <a:rPr lang="en-US" altLang="ja-JP" i="1">
                          <a:latin typeface="Cambria Math" charset="0"/>
                          <a:ea typeface="Cambria Math" charset="0"/>
                          <a:cs typeface="Cambria Math" charset="0"/>
                        </a:rPr>
                        <m:t>−</m:t>
                      </m:r>
                      <m:sSub>
                        <m:sSubPr>
                          <m:ctrlPr>
                            <a:rPr lang="en-US" altLang="ja-JP" i="1">
                              <a:latin typeface="Cambria Math" charset="0"/>
                              <a:ea typeface="Cambria Math" charset="0"/>
                              <a:cs typeface="Cambria Math" charset="0"/>
                            </a:rPr>
                          </m:ctrlPr>
                        </m:sSubPr>
                        <m:e>
                          <m:r>
                            <a:rPr lang="en-US" altLang="ja-JP">
                              <a:latin typeface="Cambria Math" charset="0"/>
                              <a:ea typeface="Cambria Math" charset="0"/>
                              <a:cs typeface="Cambria Math" charset="0"/>
                            </a:rPr>
                            <m:t>𝛻</m:t>
                          </m:r>
                        </m:e>
                        <m:sub>
                          <m:r>
                            <a:rPr lang="en-US" altLang="ja-JP" i="1">
                              <a:latin typeface="Cambria Math" charset="0"/>
                              <a:ea typeface="Cambria Math" charset="0"/>
                              <a:cs typeface="Cambria Math" charset="0"/>
                            </a:rPr>
                            <m:t>𝜃</m:t>
                          </m:r>
                        </m:sub>
                      </m:sSub>
                      <m:r>
                        <a:rPr lang="en-US" altLang="ja-JP" i="1">
                          <a:latin typeface="Cambria Math" charset="0"/>
                          <a:ea typeface="Cambria Math" charset="0"/>
                          <a:cs typeface="Cambria Math" charset="0"/>
                        </a:rPr>
                        <m:t>𝐿</m:t>
                      </m:r>
                      <m:sSup>
                        <m:sSupPr>
                          <m:ctrlPr>
                            <a:rPr lang="en-US" altLang="ja-JP" i="1">
                              <a:latin typeface="Cambria Math" charset="0"/>
                              <a:ea typeface="Cambria Math" charset="0"/>
                              <a:cs typeface="Cambria Math" charset="0"/>
                            </a:rPr>
                          </m:ctrlPr>
                        </m:sSupPr>
                        <m:e>
                          <m:d>
                            <m:dPr>
                              <m:ctrlPr>
                                <a:rPr lang="en-US" altLang="ja-JP" i="1">
                                  <a:latin typeface="Cambria Math" charset="0"/>
                                  <a:ea typeface="Cambria Math" charset="0"/>
                                  <a:cs typeface="Cambria Math" charset="0"/>
                                </a:rPr>
                              </m:ctrlPr>
                            </m:dPr>
                            <m:e>
                              <m:sSub>
                                <m:sSubPr>
                                  <m:ctrlPr>
                                    <a:rPr lang="en-US" altLang="ja-JP" i="1">
                                      <a:latin typeface="Cambria Math" charset="0"/>
                                      <a:ea typeface="Cambria Math" charset="0"/>
                                      <a:cs typeface="Cambria Math" charset="0"/>
                                    </a:rPr>
                                  </m:ctrlPr>
                                </m:sSubPr>
                                <m:e>
                                  <m:r>
                                    <a:rPr lang="en-US" altLang="ja-JP" i="1">
                                      <a:latin typeface="Cambria Math" charset="0"/>
                                      <a:ea typeface="Cambria Math" charset="0"/>
                                      <a:cs typeface="Cambria Math" charset="0"/>
                                    </a:rPr>
                                    <m:t>𝑧</m:t>
                                  </m:r>
                                </m:e>
                                <m:sub>
                                  <m:r>
                                    <a:rPr lang="en-US" altLang="ja-JP" i="1">
                                      <a:latin typeface="Cambria Math" charset="0"/>
                                      <a:ea typeface="Cambria Math" charset="0"/>
                                      <a:cs typeface="Cambria Math" charset="0"/>
                                    </a:rPr>
                                    <m:t>𝑡𝑒𝑠𝑡</m:t>
                                  </m:r>
                                </m:sub>
                              </m:sSub>
                              <m:r>
                                <a:rPr lang="en-US" altLang="ja-JP" i="1">
                                  <a:latin typeface="Cambria Math" charset="0"/>
                                  <a:ea typeface="Cambria Math" charset="0"/>
                                  <a:cs typeface="Cambria Math" charset="0"/>
                                </a:rPr>
                                <m:t>, </m:t>
                              </m:r>
                              <m:acc>
                                <m:accPr>
                                  <m:chr m:val="̂"/>
                                  <m:ctrlPr>
                                    <a:rPr lang="en-US" altLang="ja-JP" i="1">
                                      <a:latin typeface="Cambria Math" charset="0"/>
                                      <a:ea typeface="Cambria Math" charset="0"/>
                                      <a:cs typeface="Cambria Math" charset="0"/>
                                    </a:rPr>
                                  </m:ctrlPr>
                                </m:accPr>
                                <m:e>
                                  <m:r>
                                    <a:rPr lang="en-US" altLang="ja-JP" i="1">
                                      <a:latin typeface="Cambria Math" charset="0"/>
                                      <a:ea typeface="Cambria Math" charset="0"/>
                                      <a:cs typeface="Cambria Math" charset="0"/>
                                    </a:rPr>
                                    <m:t>𝜃</m:t>
                                  </m:r>
                                </m:e>
                              </m:acc>
                            </m:e>
                          </m:d>
                        </m:e>
                        <m:sup>
                          <m:r>
                            <a:rPr lang="en-US" altLang="ja-JP" i="1">
                              <a:latin typeface="Cambria Math" charset="0"/>
                              <a:ea typeface="Cambria Math" charset="0"/>
                              <a:cs typeface="Cambria Math" charset="0"/>
                            </a:rPr>
                            <m:t>𝑇</m:t>
                          </m:r>
                        </m:sup>
                      </m:sSup>
                      <m:sSubSup>
                        <m:sSubSupPr>
                          <m:ctrlPr>
                            <a:rPr lang="en-US" altLang="ja-JP" i="1">
                              <a:latin typeface="Cambria Math" charset="0"/>
                            </a:rPr>
                          </m:ctrlPr>
                        </m:sSubSupPr>
                        <m:e>
                          <m:r>
                            <a:rPr lang="en-US" altLang="ja-JP" i="1">
                              <a:latin typeface="Cambria Math" charset="0"/>
                            </a:rPr>
                            <m:t> </m:t>
                          </m:r>
                          <m:r>
                            <a:rPr lang="en-US" altLang="ja-JP" i="1">
                              <a:latin typeface="Cambria Math" charset="0"/>
                            </a:rPr>
                            <m:t>𝐻</m:t>
                          </m:r>
                        </m:e>
                        <m:sub>
                          <m:acc>
                            <m:accPr>
                              <m:chr m:val="̂"/>
                              <m:ctrlPr>
                                <a:rPr lang="en-US" altLang="ja-JP" i="1">
                                  <a:latin typeface="Cambria Math" charset="0"/>
                                </a:rPr>
                              </m:ctrlPr>
                            </m:accPr>
                            <m:e>
                              <m:r>
                                <a:rPr lang="en-US" altLang="ja-JP" i="1">
                                  <a:latin typeface="Cambria Math" charset="0"/>
                                </a:rPr>
                                <m:t>𝜃</m:t>
                              </m:r>
                            </m:e>
                          </m:acc>
                        </m:sub>
                        <m:sup>
                          <m:r>
                            <a:rPr lang="en-US" altLang="ja-JP" i="1">
                              <a:latin typeface="Cambria Math" charset="0"/>
                            </a:rPr>
                            <m:t>−1</m:t>
                          </m:r>
                        </m:sup>
                      </m:sSubSup>
                      <m:sSub>
                        <m:sSubPr>
                          <m:ctrlPr>
                            <a:rPr lang="en-US" altLang="ja-JP" i="1">
                              <a:latin typeface="Cambria Math" charset="0"/>
                            </a:rPr>
                          </m:ctrlPr>
                        </m:sSubPr>
                        <m:e>
                          <m:r>
                            <a:rPr lang="en-US" altLang="ja-JP">
                              <a:latin typeface="Cambria Math" charset="0"/>
                            </a:rPr>
                            <m:t> </m:t>
                          </m:r>
                          <m:r>
                            <a:rPr lang="en-US" altLang="ja-JP">
                              <a:latin typeface="Cambria Math" charset="0"/>
                            </a:rPr>
                            <m:t>𝛻</m:t>
                          </m:r>
                        </m:e>
                        <m:sub>
                          <m:r>
                            <a:rPr lang="en-US" altLang="ja-JP" i="1">
                              <a:latin typeface="Cambria Math" charset="0"/>
                            </a:rPr>
                            <m:t>𝜃</m:t>
                          </m:r>
                        </m:sub>
                      </m:sSub>
                      <m:r>
                        <a:rPr lang="en-US" altLang="ja-JP" i="1">
                          <a:latin typeface="Cambria Math" charset="0"/>
                        </a:rPr>
                        <m:t>𝐿</m:t>
                      </m:r>
                      <m:d>
                        <m:dPr>
                          <m:ctrlPr>
                            <a:rPr lang="en-US" altLang="ja-JP" i="1">
                              <a:latin typeface="Cambria Math" charset="0"/>
                            </a:rPr>
                          </m:ctrlPr>
                        </m:dPr>
                        <m:e>
                          <m:r>
                            <a:rPr lang="en-US" altLang="ja-JP" i="1">
                              <a:latin typeface="Cambria Math" charset="0"/>
                            </a:rPr>
                            <m:t>𝑧</m:t>
                          </m:r>
                          <m:r>
                            <a:rPr lang="en-US" altLang="ja-JP" i="1">
                              <a:latin typeface="Cambria Math" charset="0"/>
                            </a:rPr>
                            <m:t>,</m:t>
                          </m:r>
                          <m:acc>
                            <m:accPr>
                              <m:chr m:val="̂"/>
                              <m:ctrlPr>
                                <a:rPr lang="en-US" altLang="ja-JP" i="1">
                                  <a:latin typeface="Cambria Math" charset="0"/>
                                </a:rPr>
                              </m:ctrlPr>
                            </m:accPr>
                            <m:e>
                              <m:r>
                                <a:rPr lang="en-US" altLang="ja-JP" i="1">
                                  <a:latin typeface="Cambria Math" charset="0"/>
                                </a:rPr>
                                <m:t>𝜃</m:t>
                              </m:r>
                            </m:e>
                          </m:acc>
                        </m:e>
                      </m:d>
                    </m:oMath>
                  </m:oMathPara>
                </a14:m>
                <a:endParaRPr kumimoji="1" lang="en-US" altLang="ja-JP" dirty="0" smtClean="0"/>
              </a:p>
              <a:p>
                <a:pPr marL="108000" indent="0">
                  <a:lnSpc>
                    <a:spcPct val="150000"/>
                  </a:lnSpc>
                  <a:buNone/>
                </a:pPr>
                <a:r>
                  <a:rPr kumimoji="1" lang="ja-JP" altLang="en-US" dirty="0" smtClean="0"/>
                  <a:t>この計算は二つの理由で計算量がとても大きい</a:t>
                </a:r>
                <a:endParaRPr kumimoji="1" lang="en-US" altLang="ja-JP" dirty="0" smtClean="0"/>
              </a:p>
              <a:p>
                <a:pPr marL="565200" indent="-457200">
                  <a:buFont typeface="+mj-lt"/>
                  <a:buAutoNum type="arabicPeriod"/>
                </a:pPr>
                <a:r>
                  <a:rPr kumimoji="1" lang="ja-JP" altLang="en-US" dirty="0" smtClean="0"/>
                  <a:t>損失関数のヘッシアン</a:t>
                </a:r>
                <a:r>
                  <a:rPr kumimoji="1" lang="en-US" altLang="ja-JP" dirty="0" smtClean="0"/>
                  <a:t> </a:t>
                </a:r>
                <a:r>
                  <a:rPr kumimoji="1" lang="ja-JP" altLang="en-US" dirty="0" smtClean="0"/>
                  <a:t>逆行列</a:t>
                </a:r>
                <a14:m>
                  <m:oMath xmlns:m="http://schemas.openxmlformats.org/officeDocument/2006/math">
                    <m:sSubSup>
                      <m:sSubSupPr>
                        <m:ctrlPr>
                          <a:rPr lang="en-US" altLang="ja-JP" i="1">
                            <a:latin typeface="Cambria Math" charset="0"/>
                          </a:rPr>
                        </m:ctrlPr>
                      </m:sSubSupPr>
                      <m:e>
                        <m:r>
                          <a:rPr lang="en-US" altLang="ja-JP" i="1">
                            <a:latin typeface="Cambria Math" charset="0"/>
                          </a:rPr>
                          <m:t> </m:t>
                        </m:r>
                        <m:r>
                          <a:rPr lang="en-US" altLang="ja-JP" i="1">
                            <a:latin typeface="Cambria Math" charset="0"/>
                          </a:rPr>
                          <m:t>𝐻</m:t>
                        </m:r>
                      </m:e>
                      <m:sub>
                        <m:acc>
                          <m:accPr>
                            <m:chr m:val="̂"/>
                            <m:ctrlPr>
                              <a:rPr lang="en-US" altLang="ja-JP" i="1">
                                <a:latin typeface="Cambria Math" charset="0"/>
                              </a:rPr>
                            </m:ctrlPr>
                          </m:accPr>
                          <m:e>
                            <m:r>
                              <a:rPr lang="en-US" altLang="ja-JP" i="1">
                                <a:latin typeface="Cambria Math" charset="0"/>
                              </a:rPr>
                              <m:t>𝜃</m:t>
                            </m:r>
                          </m:e>
                        </m:acc>
                      </m:sub>
                      <m:sup>
                        <m:r>
                          <a:rPr lang="en-US" altLang="ja-JP" i="1">
                            <a:latin typeface="Cambria Math" charset="0"/>
                          </a:rPr>
                          <m:t>−1</m:t>
                        </m:r>
                      </m:sup>
                    </m:sSubSup>
                  </m:oMath>
                </a14:m>
                <a:r>
                  <a:rPr kumimoji="1" lang="ja-JP" altLang="en-US" dirty="0" smtClean="0"/>
                  <a:t>の計算</a:t>
                </a:r>
                <a:r>
                  <a:rPr kumimoji="1" lang="en-US" altLang="ja-JP" dirty="0" smtClean="0"/>
                  <a:t> </a:t>
                </a:r>
                <a14:m>
                  <m:oMath xmlns:m="http://schemas.openxmlformats.org/officeDocument/2006/math">
                    <m:r>
                      <a:rPr lang="en-US" altLang="ja-JP" b="0" i="1" smtClean="0">
                        <a:latin typeface="Cambria Math" charset="0"/>
                      </a:rPr>
                      <m:t>𝑂</m:t>
                    </m:r>
                    <m:r>
                      <a:rPr lang="en-US" altLang="ja-JP" b="0" i="1" smtClean="0">
                        <a:latin typeface="Cambria Math" charset="0"/>
                      </a:rPr>
                      <m:t>(</m:t>
                    </m:r>
                    <m:r>
                      <a:rPr lang="en-US" altLang="ja-JP" b="0" i="1" smtClean="0">
                        <a:latin typeface="Cambria Math" charset="0"/>
                      </a:rPr>
                      <m:t>𝑛</m:t>
                    </m:r>
                    <m:sSup>
                      <m:sSupPr>
                        <m:ctrlPr>
                          <a:rPr lang="en-US" altLang="ja-JP" b="0" i="1" smtClean="0">
                            <a:latin typeface="Cambria Math" charset="0"/>
                          </a:rPr>
                        </m:ctrlPr>
                      </m:sSupPr>
                      <m:e>
                        <m:r>
                          <a:rPr lang="en-US" altLang="ja-JP" b="0" i="1" smtClean="0">
                            <a:latin typeface="Cambria Math" charset="0"/>
                          </a:rPr>
                          <m:t>𝑝</m:t>
                        </m:r>
                      </m:e>
                      <m:sup>
                        <m:r>
                          <a:rPr lang="en-US" altLang="ja-JP" b="0" i="1" smtClean="0">
                            <a:latin typeface="Cambria Math" charset="0"/>
                          </a:rPr>
                          <m:t>2</m:t>
                        </m:r>
                      </m:sup>
                    </m:sSup>
                    <m:r>
                      <a:rPr lang="en-US" altLang="ja-JP" b="0" i="1" smtClean="0">
                        <a:latin typeface="Cambria Math" charset="0"/>
                      </a:rPr>
                      <m:t>+</m:t>
                    </m:r>
                    <m:sSup>
                      <m:sSupPr>
                        <m:ctrlPr>
                          <a:rPr lang="en-US" altLang="ja-JP" b="0" i="1" smtClean="0">
                            <a:latin typeface="Cambria Math" charset="0"/>
                          </a:rPr>
                        </m:ctrlPr>
                      </m:sSupPr>
                      <m:e>
                        <m:r>
                          <a:rPr lang="en-US" altLang="ja-JP" b="0" i="1" smtClean="0">
                            <a:latin typeface="Cambria Math" charset="0"/>
                          </a:rPr>
                          <m:t>𝑝</m:t>
                        </m:r>
                      </m:e>
                      <m:sup>
                        <m:r>
                          <a:rPr lang="en-US" altLang="ja-JP" b="0" i="1" smtClean="0">
                            <a:latin typeface="Cambria Math" charset="0"/>
                          </a:rPr>
                          <m:t>3</m:t>
                        </m:r>
                      </m:sup>
                    </m:sSup>
                    <m:r>
                      <a:rPr lang="en-US" altLang="ja-JP" b="0" i="1" smtClean="0">
                        <a:latin typeface="Cambria Math" charset="0"/>
                      </a:rPr>
                      <m:t>)</m:t>
                    </m:r>
                  </m:oMath>
                </a14:m>
                <a:endParaRPr kumimoji="1" lang="ja-JP" altLang="en-US" dirty="0" smtClean="0"/>
              </a:p>
              <a:p>
                <a:pPr marL="565200" indent="-457200">
                  <a:buFont typeface="+mj-lt"/>
                  <a:buAutoNum type="arabicPeriod"/>
                </a:pPr>
                <a:r>
                  <a:rPr kumimoji="1" lang="ja-JP" altLang="en-US" dirty="0" smtClean="0"/>
                  <a:t>全訓練データに対する</a:t>
                </a:r>
                <a14:m>
                  <m:oMath xmlns:m="http://schemas.openxmlformats.org/officeDocument/2006/math">
                    <m:sSub>
                      <m:sSubPr>
                        <m:ctrlPr>
                          <a:rPr lang="en-US" altLang="ja-JP" i="1">
                            <a:latin typeface="Cambria Math" charset="0"/>
                          </a:rPr>
                        </m:ctrlPr>
                      </m:sSubPr>
                      <m:e>
                        <m:r>
                          <a:rPr lang="en-US" altLang="ja-JP" i="1">
                            <a:latin typeface="Cambria Math" charset="0"/>
                          </a:rPr>
                          <m:t>𝐼</m:t>
                        </m:r>
                      </m:e>
                      <m:sub>
                        <m:r>
                          <a:rPr lang="en-US" altLang="ja-JP" i="1">
                            <a:latin typeface="Cambria Math" charset="0"/>
                          </a:rPr>
                          <m:t>𝑝𝑒𝑟𝑡</m:t>
                        </m:r>
                        <m:r>
                          <a:rPr lang="en-US" altLang="ja-JP" i="1">
                            <a:latin typeface="Cambria Math" charset="0"/>
                          </a:rPr>
                          <m:t>, </m:t>
                        </m:r>
                        <m:r>
                          <a:rPr lang="en-US" altLang="ja-JP" i="1">
                            <a:latin typeface="Cambria Math" charset="0"/>
                          </a:rPr>
                          <m:t>𝑙𝑜𝑠𝑠</m:t>
                        </m:r>
                      </m:sub>
                    </m:sSub>
                    <m:d>
                      <m:dPr>
                        <m:ctrlPr>
                          <a:rPr lang="en-US" altLang="ja-JP" i="1">
                            <a:latin typeface="Cambria Math" charset="0"/>
                          </a:rPr>
                        </m:ctrlPr>
                      </m:dPr>
                      <m:e>
                        <m:r>
                          <a:rPr lang="en-US" altLang="ja-JP" i="1">
                            <a:latin typeface="Cambria Math" charset="0"/>
                          </a:rPr>
                          <m:t>𝑧</m:t>
                        </m:r>
                        <m:r>
                          <a:rPr lang="en-US" altLang="ja-JP" i="1">
                            <a:latin typeface="Cambria Math" charset="0"/>
                          </a:rPr>
                          <m:t>, </m:t>
                        </m:r>
                        <m:sSub>
                          <m:sSubPr>
                            <m:ctrlPr>
                              <a:rPr lang="en-US" altLang="ja-JP" i="1">
                                <a:latin typeface="Cambria Math" charset="0"/>
                              </a:rPr>
                            </m:ctrlPr>
                          </m:sSubPr>
                          <m:e>
                            <m:r>
                              <a:rPr lang="en-US" altLang="ja-JP" i="1">
                                <a:latin typeface="Cambria Math" charset="0"/>
                              </a:rPr>
                              <m:t>𝑧</m:t>
                            </m:r>
                          </m:e>
                          <m:sub>
                            <m:r>
                              <a:rPr lang="en-US" altLang="ja-JP" i="1">
                                <a:latin typeface="Cambria Math" charset="0"/>
                              </a:rPr>
                              <m:t>𝑡𝑒𝑠𝑡</m:t>
                            </m:r>
                          </m:sub>
                        </m:sSub>
                      </m:e>
                    </m:d>
                  </m:oMath>
                </a14:m>
                <a:r>
                  <a:rPr kumimoji="1" lang="ja-JP" altLang="en-US" dirty="0" smtClean="0"/>
                  <a:t>の反復計算</a:t>
                </a:r>
                <a:endParaRPr kumimoji="1" lang="en-US" altLang="ja-JP" dirty="0" smtClean="0"/>
              </a:p>
              <a:p>
                <a:pPr marL="108000" indent="0">
                  <a:buNone/>
                </a:pPr>
                <a:endParaRPr lang="en-US" altLang="ja-JP" dirty="0"/>
              </a:p>
              <a:p>
                <a:pPr marL="108000" indent="0">
                  <a:buNone/>
                </a:pPr>
                <a:r>
                  <a:rPr kumimoji="1" lang="ja-JP" altLang="en-US" dirty="0" smtClean="0"/>
                  <a:t>普通に考えたら</a:t>
                </a:r>
                <a:r>
                  <a:rPr kumimoji="1" lang="en-US" altLang="ja-JP" dirty="0" smtClean="0"/>
                  <a:t>DL</a:t>
                </a:r>
                <a:r>
                  <a:rPr kumimoji="1" lang="ja-JP" altLang="en-US" dirty="0" smtClean="0"/>
                  <a:t>モデルは</a:t>
                </a:r>
                <a14:m>
                  <m:oMath xmlns:m="http://schemas.openxmlformats.org/officeDocument/2006/math">
                    <m:sSup>
                      <m:sSupPr>
                        <m:ctrlPr>
                          <a:rPr kumimoji="1" lang="en-US" altLang="ja-JP" b="0" i="1" smtClean="0">
                            <a:latin typeface="Cambria Math" charset="0"/>
                          </a:rPr>
                        </m:ctrlPr>
                      </m:sSupPr>
                      <m:e>
                        <m:r>
                          <a:rPr kumimoji="1" lang="en-US" altLang="ja-JP" b="0" i="1" smtClean="0">
                            <a:latin typeface="Cambria Math" charset="0"/>
                          </a:rPr>
                          <m:t>10</m:t>
                        </m:r>
                      </m:e>
                      <m:sup>
                        <m:r>
                          <a:rPr kumimoji="1" lang="en-US" altLang="ja-JP" b="0" i="1" smtClean="0">
                            <a:latin typeface="Cambria Math" charset="0"/>
                          </a:rPr>
                          <m:t>6</m:t>
                        </m:r>
                      </m:sup>
                    </m:sSup>
                    <m:r>
                      <a:rPr kumimoji="1" lang="en-US" altLang="ja-JP" b="0" i="1" smtClean="0">
                        <a:latin typeface="Cambria Math" charset="0"/>
                      </a:rPr>
                      <m:t> ~ </m:t>
                    </m:r>
                    <m:sSup>
                      <m:sSupPr>
                        <m:ctrlPr>
                          <a:rPr kumimoji="1" lang="en-US" altLang="ja-JP" b="0" i="1" smtClean="0">
                            <a:latin typeface="Cambria Math" charset="0"/>
                          </a:rPr>
                        </m:ctrlPr>
                      </m:sSupPr>
                      <m:e>
                        <m:r>
                          <a:rPr kumimoji="1" lang="en-US" altLang="ja-JP" b="0" i="1" smtClean="0">
                            <a:latin typeface="Cambria Math" charset="0"/>
                          </a:rPr>
                          <m:t>10</m:t>
                        </m:r>
                      </m:e>
                      <m:sup>
                        <m:r>
                          <a:rPr kumimoji="1" lang="en-US" altLang="ja-JP" b="0" i="1" smtClean="0">
                            <a:latin typeface="Cambria Math" charset="0"/>
                          </a:rPr>
                          <m:t>8</m:t>
                        </m:r>
                      </m:sup>
                    </m:sSup>
                    <m:r>
                      <a:rPr kumimoji="1" lang="ja-JP" altLang="en-US" b="0" i="1" smtClean="0">
                        <a:latin typeface="Cambria Math" charset="0"/>
                      </a:rPr>
                      <m:t>オーダー</m:t>
                    </m:r>
                  </m:oMath>
                </a14:m>
                <a:r>
                  <a:rPr kumimoji="1" lang="ja-JP" altLang="en-US" dirty="0" smtClean="0"/>
                  <a:t>なので、</a:t>
                </a:r>
                <a14:m>
                  <m:oMath xmlns:m="http://schemas.openxmlformats.org/officeDocument/2006/math">
                    <m:sSup>
                      <m:sSupPr>
                        <m:ctrlPr>
                          <a:rPr lang="en-US" altLang="ja-JP" b="0" i="1" smtClean="0">
                            <a:latin typeface="Cambria Math" charset="0"/>
                          </a:rPr>
                        </m:ctrlPr>
                      </m:sSupPr>
                      <m:e>
                        <m:r>
                          <a:rPr lang="en-US" altLang="ja-JP" b="0" i="1" smtClean="0">
                            <a:latin typeface="Cambria Math" charset="0"/>
                          </a:rPr>
                          <m:t>10</m:t>
                        </m:r>
                      </m:e>
                      <m:sup>
                        <m:r>
                          <a:rPr lang="en-US" altLang="ja-JP" b="0" i="1" smtClean="0">
                            <a:latin typeface="Cambria Math" charset="0"/>
                          </a:rPr>
                          <m:t>20</m:t>
                        </m:r>
                      </m:sup>
                    </m:sSup>
                  </m:oMath>
                </a14:m>
                <a:r>
                  <a:rPr kumimoji="1" lang="ja-JP" altLang="en-US" dirty="0" smtClean="0"/>
                  <a:t>とか無理</a:t>
                </a:r>
                <a:endParaRPr kumimoji="1" lang="en-US" altLang="ja-JP" dirty="0" smtClean="0"/>
              </a:p>
              <a:p>
                <a:pPr marL="565200" indent="-457200">
                  <a:buFont typeface="+mj-lt"/>
                  <a:buAutoNum type="arabicPeriod"/>
                </a:pPr>
                <a:endParaRPr kumimoji="1" lang="ja-JP" alt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58" b="-898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477462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書誌情報</a:t>
            </a:r>
            <a:endParaRPr kumimoji="1" lang="ja-JP" altLang="en-US" dirty="0"/>
          </a:p>
        </p:txBody>
      </p:sp>
      <p:sp>
        <p:nvSpPr>
          <p:cNvPr id="3" name="Content Placeholder 2"/>
          <p:cNvSpPr>
            <a:spLocks noGrp="1"/>
          </p:cNvSpPr>
          <p:nvPr>
            <p:ph idx="1"/>
          </p:nvPr>
        </p:nvSpPr>
        <p:spPr/>
        <p:txBody>
          <a:bodyPr>
            <a:normAutofit/>
          </a:bodyPr>
          <a:lstStyle/>
          <a:p>
            <a:r>
              <a:rPr kumimoji="1" lang="en-US" altLang="ja-JP" dirty="0" smtClean="0"/>
              <a:t>ICML 2017 best paper!!</a:t>
            </a:r>
          </a:p>
          <a:p>
            <a:endParaRPr kumimoji="1" lang="en-US" altLang="ja-JP" dirty="0" smtClean="0"/>
          </a:p>
          <a:p>
            <a:r>
              <a:rPr lang="en-US" altLang="ja-JP" dirty="0" smtClean="0"/>
              <a:t>From </a:t>
            </a:r>
            <a:r>
              <a:rPr lang="en-US" altLang="ja-JP" dirty="0"/>
              <a:t>S</a:t>
            </a:r>
            <a:r>
              <a:rPr lang="en-US" altLang="ja-JP" dirty="0" smtClean="0"/>
              <a:t>tanford University</a:t>
            </a:r>
            <a:endParaRPr lang="ja-JP" altLang="en-US" dirty="0" smtClean="0"/>
          </a:p>
          <a:p>
            <a:endParaRPr kumimoji="1" lang="en-US" altLang="ja-JP" dirty="0" smtClean="0"/>
          </a:p>
          <a:p>
            <a:r>
              <a:rPr kumimoji="1" lang="en-US" altLang="ja-JP" dirty="0" smtClean="0"/>
              <a:t>Deep Learning</a:t>
            </a:r>
            <a:r>
              <a:rPr kumimoji="1" lang="ja-JP" altLang="en-US" dirty="0" smtClean="0"/>
              <a:t>解析系</a:t>
            </a:r>
            <a:endParaRPr kumimoji="1" lang="en-US" altLang="ja-JP" dirty="0" smtClean="0"/>
          </a:p>
        </p:txBody>
      </p:sp>
    </p:spTree>
    <p:extLst>
      <p:ext uri="{BB962C8B-B14F-4D97-AF65-F5344CB8AC3E}">
        <p14:creationId xmlns:p14="http://schemas.microsoft.com/office/powerpoint/2010/main" val="11295664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影響関数の効率的な計算</a:t>
            </a:r>
            <a:endParaRPr kumimoji="1" lang="ja-JP"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05914" y="1197980"/>
                <a:ext cx="10461356" cy="4808373"/>
              </a:xfrm>
            </p:spPr>
            <p:txBody>
              <a:bodyPr>
                <a:normAutofit lnSpcReduction="10000"/>
              </a:bodyPr>
              <a:lstStyle/>
              <a:p>
                <a:pPr marL="108000" indent="0">
                  <a:buNone/>
                </a:pPr>
                <a14:m>
                  <m:oMathPara xmlns:m="http://schemas.openxmlformats.org/officeDocument/2006/math">
                    <m:oMathParaPr>
                      <m:jc m:val="centerGroup"/>
                    </m:oMathParaPr>
                    <m:oMath xmlns:m="http://schemas.openxmlformats.org/officeDocument/2006/math">
                      <m:sSub>
                        <m:sSubPr>
                          <m:ctrlPr>
                            <a:rPr lang="en-US" altLang="ja-JP" i="1" smtClean="0">
                              <a:latin typeface="Cambria Math" charset="0"/>
                            </a:rPr>
                          </m:ctrlPr>
                        </m:sSubPr>
                        <m:e>
                          <m:r>
                            <a:rPr lang="en-US" altLang="ja-JP" i="1">
                              <a:latin typeface="Cambria Math" charset="0"/>
                            </a:rPr>
                            <m:t>𝐼</m:t>
                          </m:r>
                        </m:e>
                        <m:sub>
                          <m:r>
                            <a:rPr lang="en-US" altLang="ja-JP" i="1">
                              <a:latin typeface="Cambria Math" charset="0"/>
                            </a:rPr>
                            <m:t>𝑢𝑝</m:t>
                          </m:r>
                          <m:r>
                            <a:rPr lang="en-US" altLang="ja-JP" i="1">
                              <a:latin typeface="Cambria Math" charset="0"/>
                            </a:rPr>
                            <m:t>, </m:t>
                          </m:r>
                          <m:r>
                            <a:rPr lang="en-US" altLang="ja-JP" i="1">
                              <a:latin typeface="Cambria Math" charset="0"/>
                            </a:rPr>
                            <m:t>𝑙𝑜𝑠𝑠</m:t>
                          </m:r>
                        </m:sub>
                      </m:sSub>
                      <m:d>
                        <m:dPr>
                          <m:ctrlPr>
                            <a:rPr lang="en-US" altLang="ja-JP" i="1">
                              <a:latin typeface="Cambria Math" charset="0"/>
                            </a:rPr>
                          </m:ctrlPr>
                        </m:dPr>
                        <m:e>
                          <m:r>
                            <a:rPr lang="en-US" altLang="ja-JP" i="1">
                              <a:latin typeface="Cambria Math" charset="0"/>
                            </a:rPr>
                            <m:t>𝑧</m:t>
                          </m:r>
                          <m:r>
                            <a:rPr lang="en-US" altLang="ja-JP" i="1">
                              <a:latin typeface="Cambria Math" charset="0"/>
                            </a:rPr>
                            <m:t>, </m:t>
                          </m:r>
                          <m:sSub>
                            <m:sSubPr>
                              <m:ctrlPr>
                                <a:rPr lang="en-US" altLang="ja-JP" i="1">
                                  <a:latin typeface="Cambria Math" charset="0"/>
                                </a:rPr>
                              </m:ctrlPr>
                            </m:sSubPr>
                            <m:e>
                              <m:r>
                                <a:rPr lang="en-US" altLang="ja-JP" i="1">
                                  <a:latin typeface="Cambria Math" charset="0"/>
                                </a:rPr>
                                <m:t>𝑧</m:t>
                              </m:r>
                            </m:e>
                            <m:sub>
                              <m:r>
                                <a:rPr lang="en-US" altLang="ja-JP" i="1">
                                  <a:latin typeface="Cambria Math" charset="0"/>
                                </a:rPr>
                                <m:t>𝑡𝑒𝑠𝑡</m:t>
                              </m:r>
                            </m:sub>
                          </m:sSub>
                        </m:e>
                      </m:d>
                      <m:r>
                        <a:rPr lang="en-US" altLang="ja-JP" i="1">
                          <a:latin typeface="Cambria Math" charset="0"/>
                        </a:rPr>
                        <m:t>=</m:t>
                      </m:r>
                      <m:r>
                        <a:rPr lang="en-US" altLang="ja-JP" i="1">
                          <a:latin typeface="Cambria Math" charset="0"/>
                          <a:ea typeface="Cambria Math" charset="0"/>
                          <a:cs typeface="Cambria Math" charset="0"/>
                        </a:rPr>
                        <m:t>−</m:t>
                      </m:r>
                      <m:sSub>
                        <m:sSubPr>
                          <m:ctrlPr>
                            <a:rPr lang="en-US" altLang="ja-JP" i="1">
                              <a:latin typeface="Cambria Math" charset="0"/>
                              <a:ea typeface="Cambria Math" charset="0"/>
                              <a:cs typeface="Cambria Math" charset="0"/>
                            </a:rPr>
                          </m:ctrlPr>
                        </m:sSubPr>
                        <m:e>
                          <m:r>
                            <a:rPr lang="en-US" altLang="ja-JP">
                              <a:latin typeface="Cambria Math" charset="0"/>
                              <a:ea typeface="Cambria Math" charset="0"/>
                              <a:cs typeface="Cambria Math" charset="0"/>
                            </a:rPr>
                            <m:t>𝛻</m:t>
                          </m:r>
                        </m:e>
                        <m:sub>
                          <m:r>
                            <a:rPr lang="en-US" altLang="ja-JP" i="1">
                              <a:latin typeface="Cambria Math" charset="0"/>
                              <a:ea typeface="Cambria Math" charset="0"/>
                              <a:cs typeface="Cambria Math" charset="0"/>
                            </a:rPr>
                            <m:t>𝜃</m:t>
                          </m:r>
                        </m:sub>
                      </m:sSub>
                      <m:r>
                        <a:rPr lang="en-US" altLang="ja-JP" i="1">
                          <a:latin typeface="Cambria Math" charset="0"/>
                          <a:ea typeface="Cambria Math" charset="0"/>
                          <a:cs typeface="Cambria Math" charset="0"/>
                        </a:rPr>
                        <m:t>𝐿</m:t>
                      </m:r>
                      <m:sSup>
                        <m:sSupPr>
                          <m:ctrlPr>
                            <a:rPr lang="en-US" altLang="ja-JP" i="1">
                              <a:latin typeface="Cambria Math" charset="0"/>
                              <a:ea typeface="Cambria Math" charset="0"/>
                              <a:cs typeface="Cambria Math" charset="0"/>
                            </a:rPr>
                          </m:ctrlPr>
                        </m:sSupPr>
                        <m:e>
                          <m:d>
                            <m:dPr>
                              <m:ctrlPr>
                                <a:rPr lang="en-US" altLang="ja-JP" i="1">
                                  <a:latin typeface="Cambria Math" charset="0"/>
                                  <a:ea typeface="Cambria Math" charset="0"/>
                                  <a:cs typeface="Cambria Math" charset="0"/>
                                </a:rPr>
                              </m:ctrlPr>
                            </m:dPr>
                            <m:e>
                              <m:sSub>
                                <m:sSubPr>
                                  <m:ctrlPr>
                                    <a:rPr lang="en-US" altLang="ja-JP" i="1">
                                      <a:latin typeface="Cambria Math" charset="0"/>
                                      <a:ea typeface="Cambria Math" charset="0"/>
                                      <a:cs typeface="Cambria Math" charset="0"/>
                                    </a:rPr>
                                  </m:ctrlPr>
                                </m:sSubPr>
                                <m:e>
                                  <m:r>
                                    <a:rPr lang="en-US" altLang="ja-JP" i="1">
                                      <a:latin typeface="Cambria Math" charset="0"/>
                                      <a:ea typeface="Cambria Math" charset="0"/>
                                      <a:cs typeface="Cambria Math" charset="0"/>
                                    </a:rPr>
                                    <m:t>𝑧</m:t>
                                  </m:r>
                                </m:e>
                                <m:sub>
                                  <m:r>
                                    <a:rPr lang="en-US" altLang="ja-JP" i="1">
                                      <a:latin typeface="Cambria Math" charset="0"/>
                                      <a:ea typeface="Cambria Math" charset="0"/>
                                      <a:cs typeface="Cambria Math" charset="0"/>
                                    </a:rPr>
                                    <m:t>𝑡𝑒𝑠𝑡</m:t>
                                  </m:r>
                                </m:sub>
                              </m:sSub>
                              <m:r>
                                <a:rPr lang="en-US" altLang="ja-JP" i="1">
                                  <a:latin typeface="Cambria Math" charset="0"/>
                                  <a:ea typeface="Cambria Math" charset="0"/>
                                  <a:cs typeface="Cambria Math" charset="0"/>
                                </a:rPr>
                                <m:t>, </m:t>
                              </m:r>
                              <m:acc>
                                <m:accPr>
                                  <m:chr m:val="̂"/>
                                  <m:ctrlPr>
                                    <a:rPr lang="en-US" altLang="ja-JP" i="1">
                                      <a:latin typeface="Cambria Math" charset="0"/>
                                      <a:ea typeface="Cambria Math" charset="0"/>
                                      <a:cs typeface="Cambria Math" charset="0"/>
                                    </a:rPr>
                                  </m:ctrlPr>
                                </m:accPr>
                                <m:e>
                                  <m:r>
                                    <a:rPr lang="en-US" altLang="ja-JP" i="1">
                                      <a:latin typeface="Cambria Math" charset="0"/>
                                      <a:ea typeface="Cambria Math" charset="0"/>
                                      <a:cs typeface="Cambria Math" charset="0"/>
                                    </a:rPr>
                                    <m:t>𝜃</m:t>
                                  </m:r>
                                </m:e>
                              </m:acc>
                            </m:e>
                          </m:d>
                        </m:e>
                        <m:sup>
                          <m:r>
                            <a:rPr lang="en-US" altLang="ja-JP" i="1">
                              <a:latin typeface="Cambria Math" charset="0"/>
                              <a:ea typeface="Cambria Math" charset="0"/>
                              <a:cs typeface="Cambria Math" charset="0"/>
                            </a:rPr>
                            <m:t>𝑇</m:t>
                          </m:r>
                        </m:sup>
                      </m:sSup>
                      <m:sSubSup>
                        <m:sSubSupPr>
                          <m:ctrlPr>
                            <a:rPr lang="en-US" altLang="ja-JP" i="1">
                              <a:latin typeface="Cambria Math" charset="0"/>
                            </a:rPr>
                          </m:ctrlPr>
                        </m:sSubSupPr>
                        <m:e>
                          <m:r>
                            <a:rPr lang="en-US" altLang="ja-JP" i="1">
                              <a:latin typeface="Cambria Math" charset="0"/>
                            </a:rPr>
                            <m:t> </m:t>
                          </m:r>
                          <m:r>
                            <a:rPr lang="en-US" altLang="ja-JP" i="1">
                              <a:latin typeface="Cambria Math" charset="0"/>
                            </a:rPr>
                            <m:t>𝐻</m:t>
                          </m:r>
                        </m:e>
                        <m:sub>
                          <m:acc>
                            <m:accPr>
                              <m:chr m:val="̂"/>
                              <m:ctrlPr>
                                <a:rPr lang="en-US" altLang="ja-JP" i="1">
                                  <a:latin typeface="Cambria Math" charset="0"/>
                                </a:rPr>
                              </m:ctrlPr>
                            </m:accPr>
                            <m:e>
                              <m:r>
                                <a:rPr lang="en-US" altLang="ja-JP" i="1">
                                  <a:latin typeface="Cambria Math" charset="0"/>
                                </a:rPr>
                                <m:t>𝜃</m:t>
                              </m:r>
                            </m:e>
                          </m:acc>
                        </m:sub>
                        <m:sup>
                          <m:r>
                            <a:rPr lang="en-US" altLang="ja-JP" i="1">
                              <a:latin typeface="Cambria Math" charset="0"/>
                            </a:rPr>
                            <m:t>−1</m:t>
                          </m:r>
                        </m:sup>
                      </m:sSubSup>
                      <m:sSub>
                        <m:sSubPr>
                          <m:ctrlPr>
                            <a:rPr lang="en-US" altLang="ja-JP" i="1">
                              <a:latin typeface="Cambria Math" charset="0"/>
                            </a:rPr>
                          </m:ctrlPr>
                        </m:sSubPr>
                        <m:e>
                          <m:r>
                            <a:rPr lang="en-US" altLang="ja-JP">
                              <a:latin typeface="Cambria Math" charset="0"/>
                            </a:rPr>
                            <m:t> </m:t>
                          </m:r>
                          <m:r>
                            <a:rPr lang="en-US" altLang="ja-JP">
                              <a:latin typeface="Cambria Math" charset="0"/>
                            </a:rPr>
                            <m:t>𝛻</m:t>
                          </m:r>
                        </m:e>
                        <m:sub>
                          <m:r>
                            <a:rPr lang="en-US" altLang="ja-JP" i="1">
                              <a:latin typeface="Cambria Math" charset="0"/>
                            </a:rPr>
                            <m:t>𝜃</m:t>
                          </m:r>
                        </m:sub>
                      </m:sSub>
                      <m:r>
                        <a:rPr lang="en-US" altLang="ja-JP" i="1">
                          <a:latin typeface="Cambria Math" charset="0"/>
                        </a:rPr>
                        <m:t>𝐿</m:t>
                      </m:r>
                      <m:d>
                        <m:dPr>
                          <m:ctrlPr>
                            <a:rPr lang="en-US" altLang="ja-JP" i="1">
                              <a:latin typeface="Cambria Math" charset="0"/>
                            </a:rPr>
                          </m:ctrlPr>
                        </m:dPr>
                        <m:e>
                          <m:r>
                            <a:rPr lang="en-US" altLang="ja-JP" i="1">
                              <a:latin typeface="Cambria Math" charset="0"/>
                            </a:rPr>
                            <m:t>𝑧</m:t>
                          </m:r>
                          <m:r>
                            <a:rPr lang="en-US" altLang="ja-JP" i="1">
                              <a:latin typeface="Cambria Math" charset="0"/>
                            </a:rPr>
                            <m:t>,</m:t>
                          </m:r>
                          <m:acc>
                            <m:accPr>
                              <m:chr m:val="̂"/>
                              <m:ctrlPr>
                                <a:rPr lang="en-US" altLang="ja-JP" i="1">
                                  <a:latin typeface="Cambria Math" charset="0"/>
                                </a:rPr>
                              </m:ctrlPr>
                            </m:accPr>
                            <m:e>
                              <m:r>
                                <a:rPr lang="en-US" altLang="ja-JP" i="1">
                                  <a:latin typeface="Cambria Math" charset="0"/>
                                </a:rPr>
                                <m:t>𝜃</m:t>
                              </m:r>
                            </m:e>
                          </m:acc>
                        </m:e>
                      </m:d>
                    </m:oMath>
                  </m:oMathPara>
                </a14:m>
                <a:endParaRPr lang="en-US" altLang="ja-JP" sz="2000" dirty="0" smtClean="0"/>
              </a:p>
              <a:p>
                <a:pPr marL="108000" indent="0">
                  <a:buNone/>
                </a:pPr>
                <a:r>
                  <a:rPr lang="en-US" altLang="ja-JP" b="1" dirty="0" smtClean="0"/>
                  <a:t>Idea</a:t>
                </a:r>
                <a:endParaRPr lang="en-US" altLang="ja-JP" b="1" dirty="0"/>
              </a:p>
              <a:p>
                <a14:m>
                  <m:oMath xmlns:m="http://schemas.openxmlformats.org/officeDocument/2006/math">
                    <m:sSub>
                      <m:sSubPr>
                        <m:ctrlPr>
                          <a:rPr lang="en-US" altLang="ja-JP" sz="2000" b="0" i="1" smtClean="0">
                            <a:latin typeface="Cambria Math" charset="0"/>
                          </a:rPr>
                        </m:ctrlPr>
                      </m:sSubPr>
                      <m:e>
                        <m:r>
                          <a:rPr lang="en-US" altLang="ja-JP" sz="2000" b="0" i="1" smtClean="0">
                            <a:latin typeface="Cambria Math" charset="0"/>
                          </a:rPr>
                          <m:t>𝑠</m:t>
                        </m:r>
                      </m:e>
                      <m:sub>
                        <m:r>
                          <a:rPr lang="en-US" altLang="ja-JP" sz="2000" b="0" i="1" smtClean="0">
                            <a:latin typeface="Cambria Math" charset="0"/>
                          </a:rPr>
                          <m:t>𝑡𝑒𝑠𝑡</m:t>
                        </m:r>
                      </m:sub>
                    </m:sSub>
                    <m:r>
                      <a:rPr lang="en-US" altLang="ja-JP" sz="2000" i="1">
                        <a:latin typeface="Cambria Math" charset="0"/>
                        <a:ea typeface="Cambria Math" charset="0"/>
                        <a:cs typeface="Cambria Math" charset="0"/>
                      </a:rPr>
                      <m:t>≡</m:t>
                    </m:r>
                    <m:sSubSup>
                      <m:sSubSupPr>
                        <m:ctrlPr>
                          <a:rPr lang="en-US" altLang="ja-JP" sz="2000" i="1">
                            <a:latin typeface="Cambria Math" charset="0"/>
                          </a:rPr>
                        </m:ctrlPr>
                      </m:sSubSupPr>
                      <m:e>
                        <m:r>
                          <a:rPr lang="en-US" altLang="ja-JP" sz="2000" i="1">
                            <a:latin typeface="Cambria Math" charset="0"/>
                          </a:rPr>
                          <m:t> </m:t>
                        </m:r>
                        <m:r>
                          <a:rPr lang="en-US" altLang="ja-JP" sz="2000" i="1">
                            <a:latin typeface="Cambria Math" charset="0"/>
                          </a:rPr>
                          <m:t>𝐻</m:t>
                        </m:r>
                      </m:e>
                      <m:sub>
                        <m:acc>
                          <m:accPr>
                            <m:chr m:val="̂"/>
                            <m:ctrlPr>
                              <a:rPr lang="en-US" altLang="ja-JP" sz="2000" i="1">
                                <a:latin typeface="Cambria Math" charset="0"/>
                              </a:rPr>
                            </m:ctrlPr>
                          </m:accPr>
                          <m:e>
                            <m:r>
                              <a:rPr lang="en-US" altLang="ja-JP" sz="2000" i="1">
                                <a:latin typeface="Cambria Math" charset="0"/>
                              </a:rPr>
                              <m:t>𝜃</m:t>
                            </m:r>
                          </m:e>
                        </m:acc>
                      </m:sub>
                      <m:sup>
                        <m:r>
                          <a:rPr lang="en-US" altLang="ja-JP" sz="2000" i="1">
                            <a:latin typeface="Cambria Math" charset="0"/>
                          </a:rPr>
                          <m:t>−1</m:t>
                        </m:r>
                      </m:sup>
                    </m:sSubSup>
                    <m:sSub>
                      <m:sSubPr>
                        <m:ctrlPr>
                          <a:rPr lang="en-US" altLang="ja-JP" sz="2000" i="1">
                            <a:latin typeface="Cambria Math" charset="0"/>
                            <a:ea typeface="Cambria Math" charset="0"/>
                            <a:cs typeface="Cambria Math" charset="0"/>
                          </a:rPr>
                        </m:ctrlPr>
                      </m:sSubPr>
                      <m:e>
                        <m:r>
                          <a:rPr lang="en-US" altLang="ja-JP" sz="2000">
                            <a:latin typeface="Cambria Math" charset="0"/>
                            <a:ea typeface="Cambria Math" charset="0"/>
                            <a:cs typeface="Cambria Math" charset="0"/>
                          </a:rPr>
                          <m:t>𝛻</m:t>
                        </m:r>
                      </m:e>
                      <m:sub>
                        <m:r>
                          <a:rPr lang="en-US" altLang="ja-JP" sz="2000" i="1">
                            <a:latin typeface="Cambria Math" charset="0"/>
                            <a:ea typeface="Cambria Math" charset="0"/>
                            <a:cs typeface="Cambria Math" charset="0"/>
                          </a:rPr>
                          <m:t>𝜃</m:t>
                        </m:r>
                      </m:sub>
                    </m:sSub>
                    <m:r>
                      <a:rPr lang="en-US" altLang="ja-JP" sz="2000" i="1">
                        <a:latin typeface="Cambria Math" charset="0"/>
                        <a:ea typeface="Cambria Math" charset="0"/>
                        <a:cs typeface="Cambria Math" charset="0"/>
                      </a:rPr>
                      <m:t>𝐿</m:t>
                    </m:r>
                    <m:sSup>
                      <m:sSupPr>
                        <m:ctrlPr>
                          <a:rPr lang="en-US" altLang="ja-JP" sz="2000" i="1">
                            <a:latin typeface="Cambria Math" charset="0"/>
                            <a:ea typeface="Cambria Math" charset="0"/>
                            <a:cs typeface="Cambria Math" charset="0"/>
                          </a:rPr>
                        </m:ctrlPr>
                      </m:sSupPr>
                      <m:e>
                        <m:d>
                          <m:dPr>
                            <m:ctrlPr>
                              <a:rPr lang="en-US" altLang="ja-JP" sz="2000" i="1">
                                <a:latin typeface="Cambria Math" charset="0"/>
                                <a:ea typeface="Cambria Math" charset="0"/>
                                <a:cs typeface="Cambria Math" charset="0"/>
                              </a:rPr>
                            </m:ctrlPr>
                          </m:dPr>
                          <m:e>
                            <m:sSub>
                              <m:sSubPr>
                                <m:ctrlPr>
                                  <a:rPr lang="en-US" altLang="ja-JP" sz="2000" i="1">
                                    <a:latin typeface="Cambria Math" charset="0"/>
                                    <a:ea typeface="Cambria Math" charset="0"/>
                                    <a:cs typeface="Cambria Math" charset="0"/>
                                  </a:rPr>
                                </m:ctrlPr>
                              </m:sSubPr>
                              <m:e>
                                <m:r>
                                  <a:rPr lang="en-US" altLang="ja-JP" sz="2000" i="1">
                                    <a:latin typeface="Cambria Math" charset="0"/>
                                    <a:ea typeface="Cambria Math" charset="0"/>
                                    <a:cs typeface="Cambria Math" charset="0"/>
                                  </a:rPr>
                                  <m:t>𝑧</m:t>
                                </m:r>
                              </m:e>
                              <m:sub>
                                <m:r>
                                  <a:rPr lang="en-US" altLang="ja-JP" sz="2000" i="1">
                                    <a:latin typeface="Cambria Math" charset="0"/>
                                    <a:ea typeface="Cambria Math" charset="0"/>
                                    <a:cs typeface="Cambria Math" charset="0"/>
                                  </a:rPr>
                                  <m:t>𝑡𝑒𝑠𝑡</m:t>
                                </m:r>
                              </m:sub>
                            </m:sSub>
                            <m:r>
                              <a:rPr lang="en-US" altLang="ja-JP" sz="2000" i="1">
                                <a:latin typeface="Cambria Math" charset="0"/>
                                <a:ea typeface="Cambria Math" charset="0"/>
                                <a:cs typeface="Cambria Math" charset="0"/>
                              </a:rPr>
                              <m:t>, </m:t>
                            </m:r>
                            <m:acc>
                              <m:accPr>
                                <m:chr m:val="̂"/>
                                <m:ctrlPr>
                                  <a:rPr lang="en-US" altLang="ja-JP" sz="2000" i="1">
                                    <a:latin typeface="Cambria Math" charset="0"/>
                                    <a:ea typeface="Cambria Math" charset="0"/>
                                    <a:cs typeface="Cambria Math" charset="0"/>
                                  </a:rPr>
                                </m:ctrlPr>
                              </m:accPr>
                              <m:e>
                                <m:r>
                                  <a:rPr lang="en-US" altLang="ja-JP" sz="2000" i="1">
                                    <a:latin typeface="Cambria Math" charset="0"/>
                                    <a:ea typeface="Cambria Math" charset="0"/>
                                    <a:cs typeface="Cambria Math" charset="0"/>
                                  </a:rPr>
                                  <m:t>𝜃</m:t>
                                </m:r>
                              </m:e>
                            </m:acc>
                          </m:e>
                        </m:d>
                      </m:e>
                      <m:sup>
                        <m:r>
                          <a:rPr lang="en-US" altLang="ja-JP" sz="2000" i="1">
                            <a:latin typeface="Cambria Math" charset="0"/>
                            <a:ea typeface="Cambria Math" charset="0"/>
                            <a:cs typeface="Cambria Math" charset="0"/>
                          </a:rPr>
                          <m:t>𝑇</m:t>
                        </m:r>
                      </m:sup>
                    </m:sSup>
                  </m:oMath>
                </a14:m>
                <a:r>
                  <a:rPr lang="en-US" altLang="ja-JP" sz="2000" dirty="0" smtClean="0"/>
                  <a:t> </a:t>
                </a:r>
                <a:r>
                  <a:rPr lang="ja-JP" altLang="en-US" sz="2000" dirty="0" smtClean="0"/>
                  <a:t>を予め計算しておけば</a:t>
                </a:r>
                <a:r>
                  <a:rPr lang="ja-JP" altLang="en-US" sz="2000" dirty="0"/>
                  <a:t>全訓練データに</a:t>
                </a:r>
                <a:r>
                  <a:rPr lang="ja-JP" altLang="en-US" sz="2000" dirty="0" smtClean="0"/>
                  <a:t>対する計算は楽になる</a:t>
                </a:r>
                <a:r>
                  <a:rPr lang="en-US" altLang="ja-JP" sz="2000" dirty="0" smtClean="0"/>
                  <a:t/>
                </a:r>
                <a:br>
                  <a:rPr lang="en-US" altLang="ja-JP" sz="2000" dirty="0" smtClean="0"/>
                </a:br>
                <a:r>
                  <a:rPr lang="en-US" altLang="ja-JP" sz="2000" dirty="0" smtClean="0"/>
                  <a:t>(</a:t>
                </a:r>
                <a:r>
                  <a:rPr lang="ja-JP" altLang="en-US" sz="2000" dirty="0" smtClean="0"/>
                  <a:t>二次形式は順番変えて大丈夫</a:t>
                </a:r>
                <a:r>
                  <a:rPr lang="en-US" altLang="ja-JP" sz="2000" dirty="0" smtClean="0"/>
                  <a:t>)</a:t>
                </a:r>
                <a:endParaRPr lang="ja-JP" altLang="en-US" sz="2000" dirty="0" smtClean="0"/>
              </a:p>
              <a:p>
                <a:r>
                  <a:rPr lang="ja-JP" altLang="en-US" sz="2000" dirty="0" smtClean="0"/>
                  <a:t>正定値行列</a:t>
                </a:r>
                <a14:m>
                  <m:oMath xmlns:m="http://schemas.openxmlformats.org/officeDocument/2006/math">
                    <m:r>
                      <a:rPr lang="en-US" altLang="ja-JP" sz="2000" i="1" dirty="0" smtClean="0">
                        <a:latin typeface="Cambria Math" charset="0"/>
                      </a:rPr>
                      <m:t>𝐴</m:t>
                    </m:r>
                  </m:oMath>
                </a14:m>
                <a:r>
                  <a:rPr lang="ja-JP" altLang="en-US" sz="2000" dirty="0" smtClean="0"/>
                  <a:t>の逆行列とあるベクトルの積</a:t>
                </a:r>
                <a:r>
                  <a:rPr lang="en-US" altLang="ja-JP" sz="2000" dirty="0" smtClean="0"/>
                  <a:t> </a:t>
                </a:r>
                <a14:m>
                  <m:oMath xmlns:m="http://schemas.openxmlformats.org/officeDocument/2006/math">
                    <m:sSup>
                      <m:sSupPr>
                        <m:ctrlPr>
                          <a:rPr lang="en-US" altLang="ja-JP" sz="2000" b="0" i="1" dirty="0" smtClean="0">
                            <a:latin typeface="Cambria Math" charset="0"/>
                          </a:rPr>
                        </m:ctrlPr>
                      </m:sSupPr>
                      <m:e>
                        <m:r>
                          <a:rPr lang="en-US" altLang="ja-JP" sz="2000" i="1" dirty="0">
                            <a:latin typeface="Cambria Math" charset="0"/>
                          </a:rPr>
                          <m:t>𝐴</m:t>
                        </m:r>
                      </m:e>
                      <m:sup>
                        <m:r>
                          <a:rPr lang="en-US" altLang="ja-JP" sz="2000" b="0" i="1" dirty="0" smtClean="0">
                            <a:latin typeface="Cambria Math" charset="0"/>
                          </a:rPr>
                          <m:t>−1</m:t>
                        </m:r>
                      </m:sup>
                    </m:sSup>
                    <m:r>
                      <a:rPr lang="en-US" altLang="ja-JP" sz="2000" i="1" dirty="0">
                        <a:latin typeface="Cambria Math" charset="0"/>
                      </a:rPr>
                      <m:t>𝑣</m:t>
                    </m:r>
                  </m:oMath>
                </a14:m>
                <a:r>
                  <a:rPr lang="ja-JP" altLang="en-US" sz="2000" dirty="0" smtClean="0"/>
                  <a:t>は、</a:t>
                </a:r>
                <a:r>
                  <a:rPr lang="en-US" altLang="ja-JP" sz="2000" dirty="0"/>
                  <a:t> </a:t>
                </a:r>
                <a14:m>
                  <m:oMath xmlns:m="http://schemas.openxmlformats.org/officeDocument/2006/math">
                    <m:r>
                      <a:rPr lang="en-US" altLang="ja-JP" sz="2000" i="1" dirty="0">
                        <a:latin typeface="Cambria Math" charset="0"/>
                      </a:rPr>
                      <m:t>𝐴</m:t>
                    </m:r>
                    <m:r>
                      <a:rPr lang="en-US" altLang="ja-JP" sz="2000" b="0" i="1" dirty="0" smtClean="0">
                        <a:latin typeface="Cambria Math" charset="0"/>
                      </a:rPr>
                      <m:t>𝑣</m:t>
                    </m:r>
                  </m:oMath>
                </a14:m>
                <a:r>
                  <a:rPr lang="ja-JP" altLang="en-US" sz="2000" dirty="0" smtClean="0"/>
                  <a:t>が計算可能ならば共役勾配法によって</a:t>
                </a:r>
                <a14:m>
                  <m:oMath xmlns:m="http://schemas.openxmlformats.org/officeDocument/2006/math">
                    <m:sSup>
                      <m:sSupPr>
                        <m:ctrlPr>
                          <a:rPr lang="en-US" altLang="ja-JP" sz="2000" i="1" dirty="0">
                            <a:latin typeface="Cambria Math" charset="0"/>
                          </a:rPr>
                        </m:ctrlPr>
                      </m:sSupPr>
                      <m:e>
                        <m:r>
                          <a:rPr lang="en-US" altLang="ja-JP" sz="2000" i="1" dirty="0">
                            <a:latin typeface="Cambria Math" charset="0"/>
                          </a:rPr>
                          <m:t>𝐴</m:t>
                        </m:r>
                      </m:e>
                      <m:sup>
                        <m:r>
                          <a:rPr lang="en-US" altLang="ja-JP" sz="2000" i="1" dirty="0">
                            <a:latin typeface="Cambria Math" charset="0"/>
                          </a:rPr>
                          <m:t>−1</m:t>
                        </m:r>
                      </m:sup>
                    </m:sSup>
                    <m:r>
                      <a:rPr lang="ja-JP" altLang="en-US" sz="2000" i="1" dirty="0" smtClean="0">
                        <a:latin typeface="Cambria Math" charset="0"/>
                      </a:rPr>
                      <m:t>を陽に計算することなく</m:t>
                    </m:r>
                  </m:oMath>
                </a14:m>
                <a:r>
                  <a:rPr lang="ja-JP" altLang="en-US" sz="2000" dirty="0" smtClean="0"/>
                  <a:t>計算</a:t>
                </a:r>
                <a:r>
                  <a:rPr lang="ja-JP" altLang="en-US" sz="2000" dirty="0" smtClean="0"/>
                  <a:t>可能</a:t>
                </a:r>
                <a:endParaRPr lang="en-US" altLang="ja-JP" sz="2000" dirty="0" smtClean="0"/>
              </a:p>
              <a:p>
                <a:r>
                  <a:rPr lang="ja-JP" altLang="en-US" sz="2000" dirty="0" smtClean="0"/>
                  <a:t>また</a:t>
                </a:r>
                <a:r>
                  <a:rPr lang="ja-JP" altLang="en-US" sz="2000" dirty="0" smtClean="0"/>
                  <a:t>、ヘッシアンとベクトルの積は、</a:t>
                </a:r>
                <a:r>
                  <a:rPr lang="en-US" altLang="ja-JP" sz="2000" dirty="0" smtClean="0"/>
                  <a:t>HVP (Hessian Vector Product)</a:t>
                </a:r>
                <a:r>
                  <a:rPr lang="ja-JP" altLang="en-US" sz="2000" dirty="0" smtClean="0"/>
                  <a:t>と呼ばれ</a:t>
                </a:r>
                <a14:m>
                  <m:oMath xmlns:m="http://schemas.openxmlformats.org/officeDocument/2006/math">
                    <m:r>
                      <a:rPr lang="en-US" altLang="ja-JP" sz="2000" b="0" i="1" dirty="0" smtClean="0">
                        <a:latin typeface="Cambria Math" charset="0"/>
                      </a:rPr>
                      <m:t>𝑂</m:t>
                    </m:r>
                    <m:r>
                      <a:rPr lang="en-US" altLang="ja-JP" sz="2000" b="0" i="1" dirty="0" smtClean="0">
                        <a:latin typeface="Cambria Math" charset="0"/>
                      </a:rPr>
                      <m:t>(</m:t>
                    </m:r>
                    <m:r>
                      <a:rPr lang="en-US" altLang="ja-JP" sz="2000" b="0" i="1" dirty="0" smtClean="0">
                        <a:latin typeface="Cambria Math" charset="0"/>
                      </a:rPr>
                      <m:t>𝑝</m:t>
                    </m:r>
                    <m:r>
                      <a:rPr lang="en-US" altLang="ja-JP" sz="2000" b="0" i="1" dirty="0" smtClean="0">
                        <a:latin typeface="Cambria Math" charset="0"/>
                      </a:rPr>
                      <m:t>)</m:t>
                    </m:r>
                  </m:oMath>
                </a14:m>
                <a:r>
                  <a:rPr lang="ja-JP" altLang="en-US" sz="2000" dirty="0" smtClean="0"/>
                  <a:t>でヘッシアンを陽に計算することなく計算</a:t>
                </a:r>
                <a:r>
                  <a:rPr lang="ja-JP" altLang="en-US" sz="2000" dirty="0" smtClean="0"/>
                  <a:t>可能</a:t>
                </a:r>
                <a:r>
                  <a:rPr lang="en-US" altLang="ja-JP" sz="2000" dirty="0" smtClean="0"/>
                  <a:t> (CG</a:t>
                </a:r>
                <a:r>
                  <a:rPr lang="ja-JP" altLang="en-US" sz="2000" dirty="0" smtClean="0"/>
                  <a:t>法）</a:t>
                </a:r>
                <a:endParaRPr lang="ja-JP" altLang="en-US" sz="2000" dirty="0"/>
              </a:p>
              <a:p>
                <a:r>
                  <a:rPr kumimoji="1" lang="ja-JP" altLang="en-US" sz="2000" dirty="0" smtClean="0"/>
                  <a:t>共役勾配法</a:t>
                </a:r>
                <a:r>
                  <a:rPr kumimoji="1" lang="ja-JP" altLang="en-US" sz="2000" dirty="0" smtClean="0"/>
                  <a:t>は毎回</a:t>
                </a:r>
                <a:r>
                  <a:rPr kumimoji="1" lang="ja-JP" altLang="en-US" sz="2000" dirty="0" smtClean="0"/>
                  <a:t>全サンプルを利用して</a:t>
                </a:r>
                <a14:m>
                  <m:oMath xmlns:m="http://schemas.openxmlformats.org/officeDocument/2006/math">
                    <m:r>
                      <m:rPr>
                        <m:sty m:val="p"/>
                      </m:rPr>
                      <a:rPr lang="en-US" altLang="ja-JP" sz="2000" i="1" dirty="0">
                        <a:latin typeface="Cambria Math" charset="0"/>
                      </a:rPr>
                      <m:t>H</m:t>
                    </m:r>
                    <m:r>
                      <a:rPr lang="en-US" altLang="ja-JP" sz="2000" i="1" dirty="0">
                        <a:latin typeface="Cambria Math" charset="0"/>
                      </a:rPr>
                      <m:t>𝑣</m:t>
                    </m:r>
                  </m:oMath>
                </a14:m>
                <a:r>
                  <a:rPr kumimoji="1" lang="ja-JP" altLang="en-US" sz="2000" dirty="0" smtClean="0"/>
                  <a:t>を計算する必要が</a:t>
                </a:r>
                <a:r>
                  <a:rPr kumimoji="1" lang="ja-JP" altLang="en-US" sz="2000" dirty="0" smtClean="0"/>
                  <a:t>あ</a:t>
                </a:r>
                <a:r>
                  <a:rPr kumimoji="1" lang="ja-JP" altLang="en-US" sz="2000" dirty="0" smtClean="0"/>
                  <a:t>って若干遅いので、</a:t>
                </a:r>
                <a:r>
                  <a:rPr kumimoji="1" lang="en-US" altLang="ja-JP" sz="2000" dirty="0" smtClean="0"/>
                  <a:t/>
                </a:r>
                <a:br>
                  <a:rPr kumimoji="1" lang="en-US" altLang="ja-JP" sz="2000" dirty="0" smtClean="0"/>
                </a:br>
                <a:r>
                  <a:rPr kumimoji="1" lang="en-US" altLang="ja-JP" sz="2000" dirty="0" smtClean="0"/>
                  <a:t>[</a:t>
                </a:r>
                <a:r>
                  <a:rPr lang="en-US" altLang="ja-JP" sz="2000" dirty="0" smtClean="0"/>
                  <a:t>Agarwal </a:t>
                </a:r>
                <a:r>
                  <a:rPr lang="en-US" altLang="ja-JP" sz="2000" dirty="0"/>
                  <a:t>et </a:t>
                </a:r>
                <a:r>
                  <a:rPr lang="en-US" altLang="ja-JP" sz="2000" dirty="0" smtClean="0"/>
                  <a:t>al]</a:t>
                </a:r>
                <a:r>
                  <a:rPr lang="ja-JP" altLang="en-US" sz="2000" dirty="0" smtClean="0"/>
                  <a:t>らの近似手法でも</a:t>
                </a:r>
                <a14:m>
                  <m:oMath xmlns:m="http://schemas.openxmlformats.org/officeDocument/2006/math">
                    <m:sSub>
                      <m:sSubPr>
                        <m:ctrlPr>
                          <a:rPr lang="en-US" altLang="ja-JP" sz="2000" i="1">
                            <a:latin typeface="Cambria Math" charset="0"/>
                          </a:rPr>
                        </m:ctrlPr>
                      </m:sSubPr>
                      <m:e>
                        <m:r>
                          <a:rPr lang="en-US" altLang="ja-JP" sz="2000" i="1">
                            <a:latin typeface="Cambria Math" charset="0"/>
                          </a:rPr>
                          <m:t>𝑠</m:t>
                        </m:r>
                      </m:e>
                      <m:sub>
                        <m:r>
                          <a:rPr lang="en-US" altLang="ja-JP" sz="2000" i="1">
                            <a:latin typeface="Cambria Math" charset="0"/>
                          </a:rPr>
                          <m:t>𝑡𝑒𝑠𝑡</m:t>
                        </m:r>
                      </m:sub>
                    </m:sSub>
                  </m:oMath>
                </a14:m>
                <a:r>
                  <a:rPr kumimoji="1" lang="ja-JP" altLang="en-US" sz="2000" dirty="0" smtClean="0"/>
                  <a:t>を計算して</a:t>
                </a:r>
                <a:r>
                  <a:rPr kumimoji="1" lang="ja-JP" altLang="en-US" sz="2000" smtClean="0"/>
                  <a:t>みた。</a:t>
                </a:r>
                <a:r>
                  <a:rPr kumimoji="1" lang="en-US" altLang="ja-JP" sz="2000" smtClean="0"/>
                  <a:t>CG</a:t>
                </a:r>
                <a:r>
                  <a:rPr kumimoji="1" lang="ja-JP" altLang="en-US" sz="2000" dirty="0" smtClean="0"/>
                  <a:t>法よりも高速に動いた。</a:t>
                </a:r>
                <a:endParaRPr kumimoji="1" lang="ja-JP" altLang="en-US" sz="20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05914" y="1197980"/>
                <a:ext cx="10461356" cy="4808373"/>
              </a:xfrm>
              <a:blipFill rotWithShape="0">
                <a:blip r:embed="rId2"/>
                <a:stretch>
                  <a:fillRect l="-699" r="-1282" b="-165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050808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影響関数の効率的な計算</a:t>
            </a:r>
            <a:endParaRPr kumimoji="1" lang="ja-JP"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108000" indent="0">
                  <a:buNone/>
                </a:pPr>
                <a:r>
                  <a:rPr lang="en-US" altLang="ja-JP" dirty="0" smtClean="0"/>
                  <a:t>Algorithm</a:t>
                </a:r>
              </a:p>
              <a:p>
                <a:pPr marL="565200" indent="-457200">
                  <a:buFont typeface="+mj-lt"/>
                  <a:buAutoNum type="arabicPeriod"/>
                </a:pPr>
                <a14:m>
                  <m:oMath xmlns:m="http://schemas.openxmlformats.org/officeDocument/2006/math">
                    <m:r>
                      <a:rPr kumimoji="1" lang="en-US" altLang="ja-JP" b="0" i="1" smtClean="0">
                        <a:latin typeface="Cambria Math" charset="0"/>
                      </a:rPr>
                      <m:t>𝑣</m:t>
                    </m:r>
                    <m:r>
                      <a:rPr kumimoji="1" lang="en-US" altLang="ja-JP" b="0" i="1" smtClean="0">
                        <a:latin typeface="Cambria Math" charset="0"/>
                      </a:rPr>
                      <m:t> ←</m:t>
                    </m:r>
                    <m:sSub>
                      <m:sSubPr>
                        <m:ctrlPr>
                          <a:rPr kumimoji="1" lang="en-US" altLang="ja-JP" b="0" i="1" smtClean="0">
                            <a:latin typeface="Cambria Math" charset="0"/>
                            <a:ea typeface="Cambria Math" charset="0"/>
                            <a:cs typeface="Cambria Math" charset="0"/>
                          </a:rPr>
                        </m:ctrlPr>
                      </m:sSubPr>
                      <m:e>
                        <m:r>
                          <a:rPr kumimoji="1" lang="en-US" altLang="ja-JP" b="0" i="0" smtClean="0">
                            <a:latin typeface="Cambria Math" charset="0"/>
                            <a:ea typeface="Cambria Math" charset="0"/>
                            <a:cs typeface="Cambria Math" charset="0"/>
                          </a:rPr>
                          <m:t>𝛻</m:t>
                        </m:r>
                      </m:e>
                      <m:sub>
                        <m:r>
                          <a:rPr kumimoji="1" lang="en-US" altLang="ja-JP" b="0" i="1" smtClean="0">
                            <a:latin typeface="Cambria Math" charset="0"/>
                            <a:ea typeface="Cambria Math" charset="0"/>
                            <a:cs typeface="Cambria Math" charset="0"/>
                          </a:rPr>
                          <m:t>𝜃</m:t>
                        </m:r>
                      </m:sub>
                    </m:sSub>
                    <m:r>
                      <a:rPr kumimoji="1" lang="en-US" altLang="ja-JP" b="0" i="1" smtClean="0">
                        <a:latin typeface="Cambria Math" charset="0"/>
                        <a:ea typeface="Cambria Math" charset="0"/>
                        <a:cs typeface="Cambria Math" charset="0"/>
                      </a:rPr>
                      <m:t>𝐿</m:t>
                    </m:r>
                    <m:r>
                      <a:rPr kumimoji="1" lang="en-US" altLang="ja-JP" b="0" i="1" smtClean="0">
                        <a:latin typeface="Cambria Math" charset="0"/>
                        <a:ea typeface="Cambria Math" charset="0"/>
                        <a:cs typeface="Cambria Math" charset="0"/>
                      </a:rPr>
                      <m:t>(</m:t>
                    </m:r>
                    <m:sSub>
                      <m:sSubPr>
                        <m:ctrlPr>
                          <a:rPr kumimoji="1" lang="en-US" altLang="ja-JP" b="0" i="1" smtClean="0">
                            <a:latin typeface="Cambria Math" charset="0"/>
                            <a:ea typeface="Cambria Math" charset="0"/>
                            <a:cs typeface="Cambria Math" charset="0"/>
                          </a:rPr>
                        </m:ctrlPr>
                      </m:sSubPr>
                      <m:e>
                        <m:r>
                          <a:rPr kumimoji="1" lang="en-US" altLang="ja-JP" b="0" i="1" smtClean="0">
                            <a:latin typeface="Cambria Math" charset="0"/>
                            <a:ea typeface="Cambria Math" charset="0"/>
                            <a:cs typeface="Cambria Math" charset="0"/>
                          </a:rPr>
                          <m:t>𝑧</m:t>
                        </m:r>
                      </m:e>
                      <m:sub>
                        <m:r>
                          <a:rPr kumimoji="1" lang="en-US" altLang="ja-JP" b="0" i="1" smtClean="0">
                            <a:latin typeface="Cambria Math" charset="0"/>
                            <a:ea typeface="Cambria Math" charset="0"/>
                            <a:cs typeface="Cambria Math" charset="0"/>
                          </a:rPr>
                          <m:t>𝑡𝑒𝑠𝑡</m:t>
                        </m:r>
                      </m:sub>
                    </m:sSub>
                    <m:r>
                      <a:rPr kumimoji="1" lang="en-US" altLang="ja-JP" b="0" i="1" smtClean="0">
                        <a:latin typeface="Cambria Math" charset="0"/>
                        <a:ea typeface="Cambria Math" charset="0"/>
                        <a:cs typeface="Cambria Math" charset="0"/>
                      </a:rPr>
                      <m:t>, </m:t>
                    </m:r>
                    <m:acc>
                      <m:accPr>
                        <m:chr m:val="̂"/>
                        <m:ctrlPr>
                          <a:rPr kumimoji="1" lang="en-US" altLang="ja-JP" b="0" i="1" smtClean="0">
                            <a:latin typeface="Cambria Math" charset="0"/>
                            <a:ea typeface="Cambria Math" charset="0"/>
                            <a:cs typeface="Cambria Math" charset="0"/>
                          </a:rPr>
                        </m:ctrlPr>
                      </m:accPr>
                      <m:e>
                        <m:r>
                          <a:rPr kumimoji="1" lang="en-US" altLang="ja-JP" b="0" i="1" smtClean="0">
                            <a:latin typeface="Cambria Math" charset="0"/>
                            <a:ea typeface="Cambria Math" charset="0"/>
                            <a:cs typeface="Cambria Math" charset="0"/>
                          </a:rPr>
                          <m:t>𝜃</m:t>
                        </m:r>
                      </m:e>
                    </m:acc>
                    <m:r>
                      <a:rPr kumimoji="1" lang="en-US" altLang="ja-JP" b="0" i="1" smtClean="0">
                        <a:latin typeface="Cambria Math" charset="0"/>
                        <a:ea typeface="Cambria Math" charset="0"/>
                        <a:cs typeface="Cambria Math" charset="0"/>
                      </a:rPr>
                      <m:t>)</m:t>
                    </m:r>
                  </m:oMath>
                </a14:m>
                <a:endParaRPr kumimoji="1" lang="en-US" altLang="ja-JP" dirty="0" smtClean="0"/>
              </a:p>
              <a:p>
                <a:pPr marL="565200" indent="-457200">
                  <a:buFont typeface="+mj-lt"/>
                  <a:buAutoNum type="arabicPeriod"/>
                </a:pPr>
                <a14:m>
                  <m:oMath xmlns:m="http://schemas.openxmlformats.org/officeDocument/2006/math">
                    <m:sSubSup>
                      <m:sSubSupPr>
                        <m:ctrlPr>
                          <a:rPr lang="en-US" altLang="ja-JP" b="0" i="1" dirty="0" smtClean="0">
                            <a:latin typeface="Cambria Math" charset="0"/>
                          </a:rPr>
                        </m:ctrlPr>
                      </m:sSubSupPr>
                      <m:e>
                        <m:acc>
                          <m:accPr>
                            <m:chr m:val="̃"/>
                            <m:ctrlPr>
                              <a:rPr lang="en-US" altLang="ja-JP" b="0" i="1" smtClean="0">
                                <a:latin typeface="Cambria Math" charset="0"/>
                              </a:rPr>
                            </m:ctrlPr>
                          </m:accPr>
                          <m:e>
                            <m:r>
                              <a:rPr lang="en-US" altLang="ja-JP" b="0" i="1" smtClean="0">
                                <a:latin typeface="Cambria Math" charset="0"/>
                              </a:rPr>
                              <m:t>𝐻</m:t>
                            </m:r>
                          </m:e>
                        </m:acc>
                      </m:e>
                      <m:sub>
                        <m:r>
                          <a:rPr lang="en-US" altLang="ja-JP" b="0" i="1" dirty="0" smtClean="0">
                            <a:latin typeface="Cambria Math" charset="0"/>
                          </a:rPr>
                          <m:t>0</m:t>
                        </m:r>
                      </m:sub>
                      <m:sup>
                        <m:r>
                          <a:rPr lang="en-US" altLang="ja-JP" b="0" i="1" dirty="0" smtClean="0">
                            <a:latin typeface="Cambria Math" charset="0"/>
                          </a:rPr>
                          <m:t>−1</m:t>
                        </m:r>
                      </m:sup>
                    </m:sSubSup>
                    <m:r>
                      <a:rPr lang="en-US" altLang="ja-JP" b="0" i="1" dirty="0" smtClean="0">
                        <a:latin typeface="Cambria Math" charset="0"/>
                      </a:rPr>
                      <m:t>𝑣</m:t>
                    </m:r>
                    <m:r>
                      <a:rPr lang="ja-JP" altLang="en-US" b="0" i="1" dirty="0" smtClean="0">
                        <a:latin typeface="Cambria Math" charset="0"/>
                      </a:rPr>
                      <m:t>←</m:t>
                    </m:r>
                    <m:r>
                      <a:rPr lang="en-US" altLang="ja-JP" i="1">
                        <a:latin typeface="Cambria Math" charset="0"/>
                      </a:rPr>
                      <m:t>𝑣</m:t>
                    </m:r>
                  </m:oMath>
                </a14:m>
                <a:endParaRPr lang="en-US" altLang="ja-JP" dirty="0" smtClean="0"/>
              </a:p>
              <a:p>
                <a:pPr marL="565200" indent="-457200">
                  <a:buFont typeface="+mj-lt"/>
                  <a:buAutoNum type="arabicPeriod"/>
                </a:pPr>
                <a14:m>
                  <m:oMath xmlns:m="http://schemas.openxmlformats.org/officeDocument/2006/math">
                    <m:sSubSup>
                      <m:sSubSupPr>
                        <m:ctrlPr>
                          <a:rPr lang="en-US" altLang="ja-JP" i="1" dirty="0">
                            <a:latin typeface="Cambria Math" charset="0"/>
                          </a:rPr>
                        </m:ctrlPr>
                      </m:sSubSupPr>
                      <m:e>
                        <m:acc>
                          <m:accPr>
                            <m:chr m:val="̃"/>
                            <m:ctrlPr>
                              <a:rPr lang="en-US" altLang="ja-JP" i="1">
                                <a:latin typeface="Cambria Math" charset="0"/>
                              </a:rPr>
                            </m:ctrlPr>
                          </m:accPr>
                          <m:e>
                            <m:r>
                              <a:rPr lang="en-US" altLang="ja-JP" i="1">
                                <a:latin typeface="Cambria Math" charset="0"/>
                              </a:rPr>
                              <m:t>𝐻</m:t>
                            </m:r>
                          </m:e>
                        </m:acc>
                      </m:e>
                      <m:sub>
                        <m:r>
                          <a:rPr lang="en-US" altLang="ja-JP" b="0" i="1" smtClean="0">
                            <a:latin typeface="Cambria Math" charset="0"/>
                          </a:rPr>
                          <m:t>𝑖</m:t>
                        </m:r>
                      </m:sub>
                      <m:sup>
                        <m:r>
                          <a:rPr lang="en-US" altLang="ja-JP" i="1" dirty="0">
                            <a:latin typeface="Cambria Math" charset="0"/>
                          </a:rPr>
                          <m:t>−1</m:t>
                        </m:r>
                      </m:sup>
                    </m:sSubSup>
                    <m:r>
                      <a:rPr lang="en-US" altLang="ja-JP" i="1" dirty="0">
                        <a:latin typeface="Cambria Math" charset="0"/>
                      </a:rPr>
                      <m:t>𝑣</m:t>
                    </m:r>
                    <m:r>
                      <a:rPr lang="ja-JP" altLang="en-US" i="1" dirty="0">
                        <a:latin typeface="Cambria Math" charset="0"/>
                      </a:rPr>
                      <m:t>←</m:t>
                    </m:r>
                    <m:r>
                      <a:rPr lang="en-US" altLang="ja-JP" i="1">
                        <a:latin typeface="Cambria Math" charset="0"/>
                      </a:rPr>
                      <m:t>𝑣</m:t>
                    </m:r>
                    <m:r>
                      <a:rPr lang="en-US" altLang="ja-JP" b="0" i="0" smtClean="0">
                        <a:latin typeface="Cambria Math" charset="0"/>
                      </a:rPr>
                      <m:t>+(</m:t>
                    </m:r>
                    <m:r>
                      <m:rPr>
                        <m:sty m:val="p"/>
                      </m:rPr>
                      <a:rPr lang="en-US" altLang="ja-JP" b="0" i="0" smtClean="0">
                        <a:latin typeface="Cambria Math" charset="0"/>
                      </a:rPr>
                      <m:t>I</m:t>
                    </m:r>
                    <m:r>
                      <a:rPr lang="en-US" altLang="ja-JP" b="0" i="0" smtClean="0">
                        <a:latin typeface="Cambria Math" charset="0"/>
                      </a:rPr>
                      <m:t>−</m:t>
                    </m:r>
                    <m:sSubSup>
                      <m:sSubSupPr>
                        <m:ctrlPr>
                          <a:rPr lang="en-US" altLang="ja-JP" b="0" i="1" smtClean="0">
                            <a:latin typeface="Cambria Math" charset="0"/>
                          </a:rPr>
                        </m:ctrlPr>
                      </m:sSubSupPr>
                      <m:e>
                        <m:r>
                          <a:rPr lang="en-US" altLang="ja-JP" b="0" i="0" smtClean="0">
                            <a:latin typeface="Cambria Math" charset="0"/>
                          </a:rPr>
                          <m:t>𝛻</m:t>
                        </m:r>
                      </m:e>
                      <m:sub>
                        <m:r>
                          <a:rPr lang="en-US" altLang="ja-JP" b="0" i="1" smtClean="0">
                            <a:latin typeface="Cambria Math" charset="0"/>
                          </a:rPr>
                          <m:t>𝜃</m:t>
                        </m:r>
                      </m:sub>
                      <m:sup>
                        <m:r>
                          <a:rPr lang="en-US" altLang="ja-JP" b="0" i="1" smtClean="0">
                            <a:latin typeface="Cambria Math" charset="0"/>
                          </a:rPr>
                          <m:t>2</m:t>
                        </m:r>
                      </m:sup>
                    </m:sSubSup>
                    <m:r>
                      <a:rPr lang="en-US" altLang="ja-JP" b="0" i="1" smtClean="0">
                        <a:latin typeface="Cambria Math" charset="0"/>
                      </a:rPr>
                      <m:t>𝐿</m:t>
                    </m:r>
                    <m:d>
                      <m:dPr>
                        <m:ctrlPr>
                          <a:rPr lang="en-US" altLang="ja-JP" b="0" i="1" smtClean="0">
                            <a:latin typeface="Cambria Math" charset="0"/>
                          </a:rPr>
                        </m:ctrlPr>
                      </m:dPr>
                      <m:e>
                        <m:sSub>
                          <m:sSubPr>
                            <m:ctrlPr>
                              <a:rPr lang="en-US" altLang="ja-JP" b="0" i="1" smtClean="0">
                                <a:latin typeface="Cambria Math" charset="0"/>
                              </a:rPr>
                            </m:ctrlPr>
                          </m:sSubPr>
                          <m:e>
                            <m:r>
                              <a:rPr lang="en-US" altLang="ja-JP" b="0" i="1" smtClean="0">
                                <a:latin typeface="Cambria Math" charset="0"/>
                              </a:rPr>
                              <m:t>𝑧</m:t>
                            </m:r>
                          </m:e>
                          <m:sub>
                            <m:r>
                              <a:rPr lang="en-US" altLang="ja-JP" b="0" i="1" smtClean="0">
                                <a:latin typeface="Cambria Math" charset="0"/>
                              </a:rPr>
                              <m:t>𝑠𝑎𝑚𝑝𝑙𝑒𝑑</m:t>
                            </m:r>
                          </m:sub>
                        </m:sSub>
                        <m:r>
                          <a:rPr lang="en-US" altLang="ja-JP" b="0" i="1" smtClean="0">
                            <a:latin typeface="Cambria Math" charset="0"/>
                          </a:rPr>
                          <m:t>, </m:t>
                        </m:r>
                        <m:acc>
                          <m:accPr>
                            <m:chr m:val="̂"/>
                            <m:ctrlPr>
                              <a:rPr lang="en-US" altLang="ja-JP" b="0" i="1" smtClean="0">
                                <a:latin typeface="Cambria Math" charset="0"/>
                              </a:rPr>
                            </m:ctrlPr>
                          </m:accPr>
                          <m:e>
                            <m:r>
                              <a:rPr lang="en-US" altLang="ja-JP" b="0" i="1" smtClean="0">
                                <a:latin typeface="Cambria Math" charset="0"/>
                              </a:rPr>
                              <m:t>𝜃</m:t>
                            </m:r>
                          </m:e>
                        </m:acc>
                      </m:e>
                    </m:d>
                    <m:r>
                      <a:rPr lang="en-US" altLang="ja-JP" b="0" i="1" smtClean="0">
                        <a:latin typeface="Cambria Math" charset="0"/>
                      </a:rPr>
                      <m:t>)</m:t>
                    </m:r>
                  </m:oMath>
                </a14:m>
                <a:r>
                  <a:rPr lang="en-US" altLang="ja-JP" dirty="0"/>
                  <a:t> </a:t>
                </a:r>
                <a14:m>
                  <m:oMath xmlns:m="http://schemas.openxmlformats.org/officeDocument/2006/math">
                    <m:sSubSup>
                      <m:sSubSupPr>
                        <m:ctrlPr>
                          <a:rPr lang="en-US" altLang="ja-JP" i="1" dirty="0">
                            <a:latin typeface="Cambria Math" charset="0"/>
                          </a:rPr>
                        </m:ctrlPr>
                      </m:sSubSupPr>
                      <m:e>
                        <m:acc>
                          <m:accPr>
                            <m:chr m:val="̃"/>
                            <m:ctrlPr>
                              <a:rPr lang="en-US" altLang="ja-JP" i="1">
                                <a:latin typeface="Cambria Math" charset="0"/>
                              </a:rPr>
                            </m:ctrlPr>
                          </m:accPr>
                          <m:e>
                            <m:r>
                              <a:rPr lang="en-US" altLang="ja-JP" i="1">
                                <a:latin typeface="Cambria Math" charset="0"/>
                              </a:rPr>
                              <m:t>𝐻</m:t>
                            </m:r>
                          </m:e>
                        </m:acc>
                      </m:e>
                      <m:sub>
                        <m:r>
                          <a:rPr lang="en-US" altLang="ja-JP" i="1">
                            <a:latin typeface="Cambria Math" charset="0"/>
                          </a:rPr>
                          <m:t>𝑖</m:t>
                        </m:r>
                        <m:r>
                          <a:rPr lang="en-US" altLang="ja-JP" b="0" i="1" smtClean="0">
                            <a:latin typeface="Cambria Math" charset="0"/>
                          </a:rPr>
                          <m:t>−1</m:t>
                        </m:r>
                      </m:sub>
                      <m:sup>
                        <m:r>
                          <a:rPr lang="en-US" altLang="ja-JP" i="1" dirty="0">
                            <a:latin typeface="Cambria Math" charset="0"/>
                          </a:rPr>
                          <m:t>−1</m:t>
                        </m:r>
                      </m:sup>
                    </m:sSubSup>
                    <m:r>
                      <a:rPr lang="en-US" altLang="ja-JP" i="1" dirty="0">
                        <a:latin typeface="Cambria Math" charset="0"/>
                      </a:rPr>
                      <m:t>𝑣</m:t>
                    </m:r>
                    <m:r>
                      <a:rPr lang="en-US" altLang="ja-JP" b="0" i="1" dirty="0" smtClean="0">
                        <a:latin typeface="Cambria Math" charset="0"/>
                      </a:rPr>
                      <m:t>  (</m:t>
                    </m:r>
                    <m:r>
                      <a:rPr lang="en-US" altLang="ja-JP" b="0" i="1" dirty="0" smtClean="0">
                        <a:latin typeface="Cambria Math" charset="0"/>
                      </a:rPr>
                      <m:t>𝑖</m:t>
                    </m:r>
                    <m:r>
                      <a:rPr lang="en-US" altLang="ja-JP" b="0" i="1" dirty="0" smtClean="0">
                        <a:latin typeface="Cambria Math" charset="0"/>
                      </a:rPr>
                      <m:t>=1,2,…,</m:t>
                    </m:r>
                    <m:r>
                      <a:rPr lang="en-US" altLang="ja-JP" b="0" i="1" dirty="0" smtClean="0">
                        <a:latin typeface="Cambria Math" charset="0"/>
                      </a:rPr>
                      <m:t>𝑡</m:t>
                    </m:r>
                    <m:r>
                      <a:rPr lang="en-US" altLang="ja-JP" b="0" i="1" dirty="0" smtClean="0">
                        <a:latin typeface="Cambria Math" charset="0"/>
                      </a:rPr>
                      <m:t>)</m:t>
                    </m:r>
                  </m:oMath>
                </a14:m>
                <a:endParaRPr lang="en-US" altLang="ja-JP" dirty="0"/>
              </a:p>
              <a:p>
                <a:pPr marL="565200" indent="-457200">
                  <a:buFont typeface="+mj-lt"/>
                  <a:buAutoNum type="arabicPeriod"/>
                </a:pPr>
                <a14:m>
                  <m:oMath xmlns:m="http://schemas.openxmlformats.org/officeDocument/2006/math">
                    <m:sSub>
                      <m:sSubPr>
                        <m:ctrlPr>
                          <a:rPr kumimoji="1" lang="en-US" altLang="ja-JP" b="0" i="1" smtClean="0">
                            <a:latin typeface="Cambria Math" charset="0"/>
                          </a:rPr>
                        </m:ctrlPr>
                      </m:sSubPr>
                      <m:e>
                        <m:r>
                          <a:rPr kumimoji="1" lang="en-US" altLang="ja-JP" b="0" i="1" smtClean="0">
                            <a:latin typeface="Cambria Math" charset="0"/>
                          </a:rPr>
                          <m:t>𝑠</m:t>
                        </m:r>
                      </m:e>
                      <m:sub>
                        <m:r>
                          <a:rPr kumimoji="1" lang="en-US" altLang="ja-JP" b="0" i="1" smtClean="0">
                            <a:latin typeface="Cambria Math" charset="0"/>
                          </a:rPr>
                          <m:t>𝑡𝑒𝑠𝑡</m:t>
                        </m:r>
                      </m:sub>
                    </m:sSub>
                    <m:r>
                      <a:rPr kumimoji="1" lang="en-US" altLang="ja-JP" b="0" i="1" smtClean="0">
                        <a:latin typeface="Cambria Math" charset="0"/>
                        <a:ea typeface="Cambria Math" charset="0"/>
                        <a:cs typeface="Cambria Math" charset="0"/>
                      </a:rPr>
                      <m:t>←</m:t>
                    </m:r>
                    <m:sSubSup>
                      <m:sSubSupPr>
                        <m:ctrlPr>
                          <a:rPr lang="en-US" altLang="ja-JP" i="1" dirty="0">
                            <a:latin typeface="Cambria Math" charset="0"/>
                          </a:rPr>
                        </m:ctrlPr>
                      </m:sSubSupPr>
                      <m:e>
                        <m:acc>
                          <m:accPr>
                            <m:chr m:val="̃"/>
                            <m:ctrlPr>
                              <a:rPr lang="en-US" altLang="ja-JP" i="1">
                                <a:latin typeface="Cambria Math" charset="0"/>
                              </a:rPr>
                            </m:ctrlPr>
                          </m:accPr>
                          <m:e>
                            <m:r>
                              <a:rPr lang="en-US" altLang="ja-JP" i="1">
                                <a:latin typeface="Cambria Math" charset="0"/>
                              </a:rPr>
                              <m:t>𝐻</m:t>
                            </m:r>
                          </m:e>
                        </m:acc>
                      </m:e>
                      <m:sub>
                        <m:r>
                          <a:rPr lang="en-US" altLang="ja-JP" b="0" i="1" smtClean="0">
                            <a:latin typeface="Cambria Math" charset="0"/>
                          </a:rPr>
                          <m:t>𝑡</m:t>
                        </m:r>
                      </m:sub>
                      <m:sup>
                        <m:r>
                          <a:rPr lang="en-US" altLang="ja-JP" i="1" dirty="0">
                            <a:latin typeface="Cambria Math" charset="0"/>
                          </a:rPr>
                          <m:t>−1</m:t>
                        </m:r>
                      </m:sup>
                    </m:sSubSup>
                    <m:r>
                      <a:rPr lang="en-US" altLang="ja-JP" i="1" dirty="0">
                        <a:latin typeface="Cambria Math" charset="0"/>
                      </a:rPr>
                      <m:t>𝑣</m:t>
                    </m:r>
                  </m:oMath>
                </a14:m>
                <a:endParaRPr kumimoji="1" lang="en-US" altLang="ja-JP" dirty="0" smtClean="0"/>
              </a:p>
              <a:p>
                <a:pPr marL="108000" indent="0">
                  <a:buNone/>
                </a:pPr>
                <a:endParaRPr lang="en-US" altLang="ja-JP" dirty="0" smtClean="0"/>
              </a:p>
              <a:p>
                <a:pPr marL="108000" indent="0">
                  <a:buNone/>
                </a:pPr>
                <a:r>
                  <a:rPr kumimoji="1" lang="ja-JP" altLang="en-US" dirty="0" smtClean="0"/>
                  <a:t>これ</a:t>
                </a:r>
                <a:r>
                  <a:rPr kumimoji="1" lang="ja-JP" altLang="en-US" dirty="0" smtClean="0"/>
                  <a:t>で、全サンプルの影響関数が</a:t>
                </a:r>
                <a14:m>
                  <m:oMath xmlns:m="http://schemas.openxmlformats.org/officeDocument/2006/math">
                    <m:r>
                      <a:rPr lang="en-US" altLang="ja-JP" i="1">
                        <a:latin typeface="Cambria Math" charset="0"/>
                      </a:rPr>
                      <m:t>𝑂</m:t>
                    </m:r>
                    <m:r>
                      <a:rPr lang="en-US" altLang="ja-JP" i="1">
                        <a:latin typeface="Cambria Math" charset="0"/>
                      </a:rPr>
                      <m:t>(</m:t>
                    </m:r>
                    <m:r>
                      <a:rPr lang="en-US" altLang="ja-JP" i="1">
                        <a:latin typeface="Cambria Math" charset="0"/>
                      </a:rPr>
                      <m:t>𝑛𝑝</m:t>
                    </m:r>
                    <m:r>
                      <a:rPr lang="en-US" altLang="ja-JP" i="1">
                        <a:latin typeface="Cambria Math" charset="0"/>
                      </a:rPr>
                      <m:t>+</m:t>
                    </m:r>
                    <m:r>
                      <a:rPr lang="en-US" altLang="ja-JP" b="0" i="1" smtClean="0">
                        <a:latin typeface="Cambria Math" charset="0"/>
                      </a:rPr>
                      <m:t>𝑟𝑡𝑝</m:t>
                    </m:r>
                    <m:r>
                      <a:rPr lang="en-US" altLang="ja-JP" i="1">
                        <a:latin typeface="Cambria Math" charset="0"/>
                      </a:rPr>
                      <m:t>)</m:t>
                    </m:r>
                  </m:oMath>
                </a14:m>
                <a:r>
                  <a:rPr lang="ja-JP" altLang="en-US" dirty="0" smtClean="0"/>
                  <a:t>で計算可能</a:t>
                </a:r>
                <a:endParaRPr lang="ja-JP" altLang="en-US" dirty="0"/>
              </a:p>
              <a:p>
                <a:pPr marL="108000" indent="0">
                  <a:buNone/>
                </a:pPr>
                <a:endParaRPr kumimoji="1" lang="ja-JP"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99" t="-13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48865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仮定について検証</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108000" indent="0">
                  <a:buNone/>
                </a:pPr>
                <a:r>
                  <a:rPr lang="ja-JP" altLang="en-US" dirty="0" smtClean="0"/>
                  <a:t>影響関数の導出に当たって置いた仮定について</a:t>
                </a:r>
                <a:endParaRPr lang="ja-JP" altLang="en-US" sz="2000" dirty="0"/>
              </a:p>
              <a:p>
                <a:pPr marL="565200" indent="-457200">
                  <a:buFont typeface="+mj-lt"/>
                  <a:buAutoNum type="arabicPeriod"/>
                </a:pPr>
                <a:r>
                  <a:rPr lang="ja-JP" altLang="en-US" dirty="0" smtClean="0"/>
                  <a:t>損失</a:t>
                </a:r>
                <a14:m>
                  <m:oMath xmlns:m="http://schemas.openxmlformats.org/officeDocument/2006/math">
                    <m:r>
                      <a:rPr lang="en-US" altLang="ja-JP" i="1">
                        <a:latin typeface="Cambria Math" charset="0"/>
                      </a:rPr>
                      <m:t>𝑅</m:t>
                    </m:r>
                    <m:r>
                      <a:rPr lang="en-US" altLang="ja-JP" i="1">
                        <a:latin typeface="Cambria Math" charset="0"/>
                      </a:rPr>
                      <m:t>(</m:t>
                    </m:r>
                    <m:r>
                      <a:rPr lang="en-US" altLang="ja-JP" i="1">
                        <a:latin typeface="Cambria Math" charset="0"/>
                      </a:rPr>
                      <m:t>𝜃</m:t>
                    </m:r>
                    <m:r>
                      <a:rPr lang="en-US" altLang="ja-JP" i="1">
                        <a:latin typeface="Cambria Math" charset="0"/>
                      </a:rPr>
                      <m:t>)</m:t>
                    </m:r>
                  </m:oMath>
                </a14:m>
                <a:r>
                  <a:rPr lang="ja-JP" altLang="en-US" dirty="0"/>
                  <a:t>は凸関数</a:t>
                </a:r>
                <a:r>
                  <a:rPr lang="en-US" altLang="ja-JP" dirty="0"/>
                  <a:t> (</a:t>
                </a:r>
                <a14:m>
                  <m:oMath xmlns:m="http://schemas.openxmlformats.org/officeDocument/2006/math">
                    <m:acc>
                      <m:accPr>
                        <m:chr m:val="̂"/>
                        <m:ctrlPr>
                          <a:rPr lang="en-US" altLang="ja-JP" i="1">
                            <a:latin typeface="Cambria Math" charset="0"/>
                          </a:rPr>
                        </m:ctrlPr>
                      </m:accPr>
                      <m:e>
                        <m:r>
                          <a:rPr lang="en-US" altLang="ja-JP" i="1">
                            <a:latin typeface="Cambria Math" charset="0"/>
                          </a:rPr>
                          <m:t>𝜃</m:t>
                        </m:r>
                      </m:e>
                    </m:acc>
                  </m:oMath>
                </a14:m>
                <a:r>
                  <a:rPr lang="ja-JP" altLang="en-US" dirty="0"/>
                  <a:t>は</a:t>
                </a:r>
                <a:r>
                  <a:rPr lang="en-US" altLang="ja-JP" dirty="0"/>
                  <a:t>global minimum)</a:t>
                </a:r>
              </a:p>
              <a:p>
                <a:pPr lvl="1"/>
                <a:r>
                  <a:rPr lang="ja-JP" altLang="en-US" dirty="0"/>
                  <a:t>実際</a:t>
                </a:r>
                <a14:m>
                  <m:oMath xmlns:m="http://schemas.openxmlformats.org/officeDocument/2006/math">
                    <m:r>
                      <a:rPr lang="ja-JP" altLang="en-US" i="1">
                        <a:latin typeface="Cambria Math" charset="0"/>
                      </a:rPr>
                      <m:t>、</m:t>
                    </m:r>
                    <m:acc>
                      <m:accPr>
                        <m:chr m:val="̂"/>
                        <m:ctrlPr>
                          <a:rPr lang="en-US" altLang="ja-JP" i="1">
                            <a:latin typeface="Cambria Math" charset="0"/>
                          </a:rPr>
                        </m:ctrlPr>
                      </m:accPr>
                      <m:e>
                        <m:r>
                          <a:rPr lang="en-US" altLang="ja-JP" i="1">
                            <a:latin typeface="Cambria Math" charset="0"/>
                          </a:rPr>
                          <m:t>𝜃</m:t>
                        </m:r>
                      </m:e>
                    </m:acc>
                  </m:oMath>
                </a14:m>
                <a:r>
                  <a:rPr lang="ja-JP" altLang="en-US" dirty="0"/>
                  <a:t>が本当に</a:t>
                </a:r>
                <a:r>
                  <a:rPr lang="en-US" altLang="ja-JP" dirty="0"/>
                  <a:t>global minimum</a:t>
                </a:r>
                <a:r>
                  <a:rPr lang="ja-JP" altLang="en-US" dirty="0"/>
                  <a:t>である保証はどこにも</a:t>
                </a:r>
                <a:r>
                  <a:rPr lang="ja-JP" altLang="en-US" dirty="0" smtClean="0"/>
                  <a:t>ない</a:t>
                </a:r>
                <a:r>
                  <a:rPr lang="en-US" altLang="ja-JP" dirty="0" smtClean="0"/>
                  <a:t> </a:t>
                </a:r>
                <a:br>
                  <a:rPr lang="en-US" altLang="ja-JP" dirty="0" smtClean="0"/>
                </a:br>
                <a:r>
                  <a:rPr lang="ja-JP" altLang="en-US" dirty="0" smtClean="0"/>
                  <a:t>→</a:t>
                </a:r>
                <a:r>
                  <a:rPr lang="en-US" altLang="ja-JP" dirty="0" smtClean="0"/>
                  <a:t> </a:t>
                </a:r>
                <a:r>
                  <a:rPr lang="ja-JP" altLang="en-US" dirty="0"/>
                  <a:t>そうでなかった場合、</a:t>
                </a:r>
                <a:r>
                  <a:rPr lang="en-US" altLang="ja-JP" dirty="0"/>
                  <a:t>H</a:t>
                </a:r>
                <a:r>
                  <a:rPr lang="ja-JP" altLang="en-US" dirty="0"/>
                  <a:t>が正定値行列でなくなるので逆行列が計算</a:t>
                </a:r>
                <a:r>
                  <a:rPr lang="ja-JP" altLang="en-US" dirty="0" smtClean="0"/>
                  <a:t>できない</a:t>
                </a:r>
                <a:r>
                  <a:rPr lang="en-US" altLang="ja-JP" dirty="0" smtClean="0"/>
                  <a:t/>
                </a:r>
                <a:br>
                  <a:rPr lang="en-US" altLang="ja-JP" dirty="0" smtClean="0"/>
                </a:br>
                <a:r>
                  <a:rPr lang="en-US" altLang="ja-JP" dirty="0"/>
                  <a:t>(</a:t>
                </a:r>
                <a:r>
                  <a:rPr lang="ja-JP" altLang="en-US" dirty="0"/>
                  <a:t>検証によると、</a:t>
                </a:r>
                <a:r>
                  <a:rPr lang="en-US" altLang="ja-JP" dirty="0"/>
                  <a:t>CNN</a:t>
                </a:r>
                <a:r>
                  <a:rPr lang="ja-JP" altLang="en-US" dirty="0"/>
                  <a:t>を</a:t>
                </a:r>
                <a:r>
                  <a:rPr lang="en-US" altLang="ja-JP" dirty="0"/>
                  <a:t>500k iteration</a:t>
                </a:r>
                <a:r>
                  <a:rPr lang="ja-JP" altLang="en-US" dirty="0"/>
                  <a:t>ほど学習させても</a:t>
                </a:r>
                <a:r>
                  <a:rPr lang="en-US" altLang="ja-JP" dirty="0"/>
                  <a:t>H</a:t>
                </a:r>
                <a:r>
                  <a:rPr lang="ja-JP" altLang="en-US" dirty="0"/>
                  <a:t>は正定値に</a:t>
                </a:r>
                <a:r>
                  <a:rPr lang="ja-JP" altLang="en-US" dirty="0" smtClean="0"/>
                  <a:t>ならなかったらしい</a:t>
                </a:r>
                <a:r>
                  <a:rPr lang="en-US" altLang="ja-JP" dirty="0" smtClean="0"/>
                  <a:t>)</a:t>
                </a:r>
              </a:p>
              <a:p>
                <a:pPr marL="360000" lvl="1" indent="0">
                  <a:buNone/>
                </a:pPr>
                <a:r>
                  <a:rPr lang="ja-JP" altLang="en-US" dirty="0" smtClean="0"/>
                  <a:t>→</a:t>
                </a:r>
                <a:r>
                  <a:rPr lang="en-US" altLang="ja-JP" dirty="0" smtClean="0"/>
                  <a:t> </a:t>
                </a:r>
                <a:r>
                  <a:rPr lang="ja-JP" altLang="en-US" dirty="0" smtClean="0"/>
                  <a:t>だが、</a:t>
                </a:r>
                <a:r>
                  <a:rPr lang="en-US" altLang="ja-JP" dirty="0"/>
                  <a:t> </a:t>
                </a:r>
                <a:r>
                  <a:rPr lang="ja-JP" altLang="en-US" dirty="0" smtClean="0"/>
                  <a:t>無理やり</a:t>
                </a:r>
                <a14:m>
                  <m:oMath xmlns:m="http://schemas.openxmlformats.org/officeDocument/2006/math">
                    <m:r>
                      <a:rPr lang="en-US" altLang="ja-JP" i="1">
                        <a:latin typeface="Cambria Math" charset="0"/>
                      </a:rPr>
                      <m:t>𝐻</m:t>
                    </m:r>
                  </m:oMath>
                </a14:m>
                <a:r>
                  <a:rPr lang="ja-JP" altLang="en-US" dirty="0" smtClean="0"/>
                  <a:t>を正定値にする方法がある</a:t>
                </a:r>
                <a14:m>
                  <m:oMath xmlns:m="http://schemas.openxmlformats.org/officeDocument/2006/math">
                    <m:r>
                      <a:rPr lang="en-US" altLang="ja-JP" b="0" i="0" smtClean="0">
                        <a:latin typeface="Cambria Math" charset="0"/>
                      </a:rPr>
                      <m:t> </m:t>
                    </m:r>
                    <m:r>
                      <a:rPr lang="en-US" altLang="ja-JP" i="1">
                        <a:latin typeface="Cambria Math" charset="0"/>
                      </a:rPr>
                      <m:t>𝐻</m:t>
                    </m:r>
                    <m:r>
                      <a:rPr lang="en-US" altLang="ja-JP" i="1">
                        <a:latin typeface="Cambria Math" charset="0"/>
                        <a:ea typeface="Cambria Math" charset="0"/>
                        <a:cs typeface="Cambria Math" charset="0"/>
                      </a:rPr>
                      <m:t>←</m:t>
                    </m:r>
                    <m:r>
                      <a:rPr lang="en-US" altLang="ja-JP" i="1">
                        <a:latin typeface="Cambria Math" charset="0"/>
                      </a:rPr>
                      <m:t>𝐻</m:t>
                    </m:r>
                    <m:r>
                      <a:rPr lang="en-US" altLang="ja-JP" i="1">
                        <a:latin typeface="Cambria Math" charset="0"/>
                      </a:rPr>
                      <m:t>+</m:t>
                    </m:r>
                    <m:r>
                      <a:rPr lang="en-US" altLang="ja-JP" i="1">
                        <a:latin typeface="Cambria Math" charset="0"/>
                      </a:rPr>
                      <m:t>𝜆</m:t>
                    </m:r>
                    <m:r>
                      <a:rPr lang="en-US" altLang="ja-JP" i="1">
                        <a:latin typeface="Cambria Math" charset="0"/>
                      </a:rPr>
                      <m:t> </m:t>
                    </m:r>
                    <m:r>
                      <a:rPr lang="en-US" altLang="ja-JP" i="1">
                        <a:latin typeface="Cambria Math" charset="0"/>
                      </a:rPr>
                      <m:t>𝐼</m:t>
                    </m:r>
                  </m:oMath>
                </a14:m>
                <a:r>
                  <a:rPr lang="en-US" altLang="ja-JP" dirty="0" smtClean="0"/>
                  <a:t> </a:t>
                </a:r>
                <a:endParaRPr lang="en-US" altLang="ja-JP" dirty="0"/>
              </a:p>
              <a:p>
                <a:pPr marL="565200" indent="-457200">
                  <a:buFont typeface="+mj-lt"/>
                  <a:buAutoNum type="arabicPeriod"/>
                </a:pPr>
                <a:r>
                  <a:rPr lang="ja-JP" altLang="en-US" dirty="0"/>
                  <a:t>損失</a:t>
                </a:r>
                <a14:m>
                  <m:oMath xmlns:m="http://schemas.openxmlformats.org/officeDocument/2006/math">
                    <m:r>
                      <a:rPr lang="en-US" altLang="ja-JP" i="1">
                        <a:latin typeface="Cambria Math" charset="0"/>
                      </a:rPr>
                      <m:t>𝑅</m:t>
                    </m:r>
                    <m:r>
                      <a:rPr lang="en-US" altLang="ja-JP" i="1">
                        <a:latin typeface="Cambria Math" charset="0"/>
                      </a:rPr>
                      <m:t>(</m:t>
                    </m:r>
                    <m:r>
                      <a:rPr lang="en-US" altLang="ja-JP" i="1">
                        <a:latin typeface="Cambria Math" charset="0"/>
                      </a:rPr>
                      <m:t>𝜃</m:t>
                    </m:r>
                    <m:r>
                      <a:rPr lang="en-US" altLang="ja-JP" i="1">
                        <a:latin typeface="Cambria Math" charset="0"/>
                      </a:rPr>
                      <m:t>)</m:t>
                    </m:r>
                  </m:oMath>
                </a14:m>
                <a:r>
                  <a:rPr lang="ja-JP" altLang="en-US" dirty="0"/>
                  <a:t>は二回微分可能</a:t>
                </a:r>
                <a:endParaRPr lang="en-US" altLang="ja-JP" dirty="0"/>
              </a:p>
              <a:p>
                <a:pPr lvl="1"/>
                <a:r>
                  <a:rPr lang="en-US" altLang="ja-JP" dirty="0" err="1"/>
                  <a:t>Softmax</a:t>
                </a:r>
                <a:r>
                  <a:rPr lang="en-US" altLang="ja-JP" dirty="0"/>
                  <a:t> Cross Entropy</a:t>
                </a:r>
                <a:r>
                  <a:rPr lang="ja-JP" altLang="en-US" dirty="0"/>
                  <a:t>なら出来るが、</a:t>
                </a:r>
                <a:r>
                  <a:rPr lang="en-US" altLang="ja-JP" dirty="0"/>
                  <a:t>SVM</a:t>
                </a:r>
                <a:r>
                  <a:rPr lang="ja-JP" altLang="en-US" dirty="0"/>
                  <a:t>のように</a:t>
                </a:r>
                <a:r>
                  <a:rPr lang="en-US" altLang="ja-JP" dirty="0"/>
                  <a:t>Hinge loss</a:t>
                </a:r>
                <a:r>
                  <a:rPr lang="ja-JP" altLang="en-US" dirty="0"/>
                  <a:t>を使ってると二階微分できない</a:t>
                </a:r>
              </a:p>
              <a:p>
                <a:pPr marL="360000" lvl="1" indent="0">
                  <a:buNone/>
                </a:pPr>
                <a:r>
                  <a:rPr lang="ja-JP" altLang="en-US" dirty="0" smtClean="0"/>
                  <a:t>→</a:t>
                </a:r>
                <a:r>
                  <a:rPr lang="en-US" altLang="ja-JP" dirty="0" smtClean="0"/>
                  <a:t> smooth</a:t>
                </a:r>
                <a:r>
                  <a:rPr lang="ja-JP" altLang="en-US" dirty="0" smtClean="0"/>
                  <a:t>に近似すれば行けた！！</a:t>
                </a:r>
                <a:endParaRPr lang="ja-JP" altLang="en-US" dirty="0"/>
              </a:p>
              <a:p>
                <a:pPr lvl="1"/>
                <a:endParaRPr lang="en-US" altLang="ja-JP"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58" t="-8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090544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解析</a:t>
            </a:r>
            <a:r>
              <a:rPr kumimoji="1" lang="en-US" altLang="ja-JP" dirty="0" smtClean="0"/>
              <a:t> : </a:t>
            </a:r>
            <a:r>
              <a:rPr kumimoji="1" lang="ja-JP" altLang="en-US" dirty="0" smtClean="0"/>
              <a:t>再学習との比較</a:t>
            </a:r>
            <a:endParaRPr kumimoji="1" lang="ja-JP" altLang="en-US" dirty="0"/>
          </a:p>
        </p:txBody>
      </p:sp>
      <p:sp>
        <p:nvSpPr>
          <p:cNvPr id="5" name="Content Placeholder 4"/>
          <p:cNvSpPr>
            <a:spLocks noGrp="1"/>
          </p:cNvSpPr>
          <p:nvPr>
            <p:ph idx="1"/>
          </p:nvPr>
        </p:nvSpPr>
        <p:spPr>
          <a:xfrm>
            <a:off x="805914" y="1197980"/>
            <a:ext cx="10650980" cy="4485137"/>
          </a:xfrm>
        </p:spPr>
        <p:txBody>
          <a:bodyPr/>
          <a:lstStyle/>
          <a:p>
            <a:pPr marL="108000" indent="0">
              <a:buNone/>
            </a:pPr>
            <a:r>
              <a:rPr kumimoji="1" lang="ja-JP" altLang="en-US" dirty="0" smtClean="0"/>
              <a:t>一個ずつ抜いて再学習した場合と影響関数を使った場合でどれだけ差がでるか</a:t>
            </a:r>
            <a:endParaRPr kumimoji="1" lang="ja-JP" altLang="en-US" dirty="0"/>
          </a:p>
        </p:txBody>
      </p:sp>
      <p:pic>
        <p:nvPicPr>
          <p:cNvPr id="6" name="Content Placeholder 3"/>
          <p:cNvPicPr>
            <a:picLocks noChangeAspect="1"/>
          </p:cNvPicPr>
          <p:nvPr/>
        </p:nvPicPr>
        <p:blipFill>
          <a:blip r:embed="rId2"/>
          <a:stretch>
            <a:fillRect/>
          </a:stretch>
        </p:blipFill>
        <p:spPr>
          <a:xfrm>
            <a:off x="2645780" y="2140582"/>
            <a:ext cx="7039084" cy="270734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645780" y="5335072"/>
                <a:ext cx="7494494" cy="1200329"/>
              </a:xfrm>
              <a:prstGeom prst="rect">
                <a:avLst/>
              </a:prstGeom>
              <a:noFill/>
            </p:spPr>
            <p:txBody>
              <a:bodyPr wrap="square" rtlCol="0">
                <a:spAutoFit/>
              </a:bodyPr>
              <a:lstStyle/>
              <a:p>
                <a:pPr algn="ctr"/>
                <a:r>
                  <a:rPr kumimoji="1" lang="ja-JP" altLang="en-US" sz="2400" dirty="0"/>
                  <a:t>近似してもでかいネットワーク</a:t>
                </a:r>
                <a:r>
                  <a:rPr kumimoji="1" lang="ja-JP" altLang="en-US" sz="2400" dirty="0" smtClean="0"/>
                  <a:t>でも大体</a:t>
                </a:r>
                <a:r>
                  <a:rPr kumimoji="1" lang="en-US" altLang="ja-JP" sz="2400" dirty="0" smtClean="0"/>
                  <a:t>OK</a:t>
                </a:r>
                <a:r>
                  <a:rPr kumimoji="1" lang="ja-JP" altLang="en-US" sz="2400" dirty="0" smtClean="0"/>
                  <a:t>！！！</a:t>
                </a:r>
              </a:p>
              <a:p>
                <a:pPr marL="0" lvl="1" algn="ctr"/>
                <a:r>
                  <a:rPr kumimoji="1" lang="en-US" altLang="ja-JP" sz="2400" dirty="0" smtClean="0"/>
                  <a:t>CNN</a:t>
                </a:r>
                <a:r>
                  <a:rPr kumimoji="1" lang="ja-JP" altLang="en-US" sz="2400" dirty="0" smtClean="0"/>
                  <a:t>は</a:t>
                </a:r>
                <a14:m>
                  <m:oMath xmlns:m="http://schemas.openxmlformats.org/officeDocument/2006/math">
                    <m:r>
                      <a:rPr lang="en-US" altLang="ja-JP" sz="2400">
                        <a:latin typeface="Cambria Math" charset="0"/>
                      </a:rPr>
                      <m:t> </m:t>
                    </m:r>
                    <m:r>
                      <a:rPr lang="en-US" altLang="ja-JP" sz="2400" i="1">
                        <a:latin typeface="Cambria Math" charset="0"/>
                      </a:rPr>
                      <m:t>𝐻</m:t>
                    </m:r>
                    <m:r>
                      <a:rPr lang="en-US" altLang="ja-JP" sz="2400" i="1">
                        <a:latin typeface="Cambria Math" charset="0"/>
                        <a:ea typeface="Cambria Math" charset="0"/>
                        <a:cs typeface="Cambria Math" charset="0"/>
                      </a:rPr>
                      <m:t>←</m:t>
                    </m:r>
                    <m:r>
                      <a:rPr lang="en-US" altLang="ja-JP" sz="2400" i="1">
                        <a:latin typeface="Cambria Math" charset="0"/>
                      </a:rPr>
                      <m:t>𝐻</m:t>
                    </m:r>
                    <m:r>
                      <a:rPr lang="en-US" altLang="ja-JP" sz="2400" i="1">
                        <a:latin typeface="Cambria Math" charset="0"/>
                      </a:rPr>
                      <m:t>+</m:t>
                    </m:r>
                    <m:r>
                      <a:rPr lang="en-US" altLang="ja-JP" sz="2400" i="1">
                        <a:latin typeface="Cambria Math" charset="0"/>
                      </a:rPr>
                      <m:t>𝜆</m:t>
                    </m:r>
                    <m:r>
                      <a:rPr lang="en-US" altLang="ja-JP" sz="2400" i="1">
                        <a:latin typeface="Cambria Math" charset="0"/>
                      </a:rPr>
                      <m:t> </m:t>
                    </m:r>
                    <m:r>
                      <a:rPr lang="en-US" altLang="ja-JP" sz="2400" i="1">
                        <a:latin typeface="Cambria Math" charset="0"/>
                      </a:rPr>
                      <m:t>𝐼</m:t>
                    </m:r>
                  </m:oMath>
                </a14:m>
                <a:r>
                  <a:rPr lang="en-US" altLang="ja-JP" sz="2400" dirty="0"/>
                  <a:t> </a:t>
                </a:r>
                <a:r>
                  <a:rPr lang="ja-JP" altLang="en-US" sz="2400" dirty="0" smtClean="0"/>
                  <a:t>のトリックを利用</a:t>
                </a:r>
                <a:endParaRPr lang="en-US" altLang="ja-JP" sz="2400" dirty="0"/>
              </a:p>
              <a:p>
                <a:pPr algn="ctr"/>
                <a:endParaRPr kumimoji="1" lang="ja-JP" alt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2645780" y="5335072"/>
                <a:ext cx="7494494" cy="1200329"/>
              </a:xfrm>
              <a:prstGeom prst="rect">
                <a:avLst/>
              </a:prstGeom>
              <a:blipFill rotWithShape="0">
                <a:blip r:embed="rId3"/>
                <a:stretch>
                  <a:fillRect t="-60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92754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解析</a:t>
            </a:r>
            <a:r>
              <a:rPr lang="en-US" altLang="ja-JP" dirty="0" smtClean="0"/>
              <a:t> : </a:t>
            </a:r>
            <a:r>
              <a:rPr lang="ja-JP" altLang="en-US" dirty="0" smtClean="0"/>
              <a:t>微分不可能なロス</a:t>
            </a:r>
            <a:endParaRPr kumimoji="1" lang="ja-JP" altLang="en-US" dirty="0"/>
          </a:p>
        </p:txBody>
      </p:sp>
      <p:sp>
        <p:nvSpPr>
          <p:cNvPr id="3" name="Content Placeholder 2"/>
          <p:cNvSpPr>
            <a:spLocks noGrp="1"/>
          </p:cNvSpPr>
          <p:nvPr>
            <p:ph idx="1"/>
          </p:nvPr>
        </p:nvSpPr>
        <p:spPr/>
        <p:txBody>
          <a:bodyPr/>
          <a:lstStyle/>
          <a:p>
            <a:r>
              <a:rPr kumimoji="1" lang="ja-JP" altLang="en-US" dirty="0" smtClean="0"/>
              <a:t>ヒンジで学習したパラメータに対して、</a:t>
            </a:r>
            <a:r>
              <a:rPr kumimoji="1" lang="en-US" altLang="ja-JP" dirty="0" smtClean="0"/>
              <a:t>smooth hinge</a:t>
            </a:r>
            <a:r>
              <a:rPr kumimoji="1" lang="ja-JP" altLang="en-US" dirty="0" smtClean="0"/>
              <a:t>で近似して影響関数計算</a:t>
            </a:r>
            <a:endParaRPr kumimoji="1" lang="ja-JP" altLang="en-US" dirty="0"/>
          </a:p>
        </p:txBody>
      </p:sp>
      <p:pic>
        <p:nvPicPr>
          <p:cNvPr id="5" name="Picture 4"/>
          <p:cNvPicPr>
            <a:picLocks noChangeAspect="1"/>
          </p:cNvPicPr>
          <p:nvPr/>
        </p:nvPicPr>
        <p:blipFill>
          <a:blip r:embed="rId2"/>
          <a:stretch>
            <a:fillRect/>
          </a:stretch>
        </p:blipFill>
        <p:spPr>
          <a:xfrm>
            <a:off x="805914" y="3017052"/>
            <a:ext cx="11088099" cy="2814411"/>
          </a:xfrm>
          <a:prstGeom prst="rect">
            <a:avLst/>
          </a:prstGeom>
        </p:spPr>
      </p:pic>
    </p:spTree>
    <p:extLst>
      <p:ext uri="{BB962C8B-B14F-4D97-AF65-F5344CB8AC3E}">
        <p14:creationId xmlns:p14="http://schemas.microsoft.com/office/powerpoint/2010/main" val="7973445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Use case 1: </a:t>
            </a:r>
            <a:r>
              <a:rPr kumimoji="1" lang="ja-JP" altLang="en-US" dirty="0" smtClean="0"/>
              <a:t>モデルの挙動の理解</a:t>
            </a:r>
            <a:endParaRPr kumimoji="1" lang="ja-JP" altLang="en-US" dirty="0"/>
          </a:p>
        </p:txBody>
      </p:sp>
      <p:sp>
        <p:nvSpPr>
          <p:cNvPr id="3" name="Content Placeholder 2"/>
          <p:cNvSpPr>
            <a:spLocks noGrp="1"/>
          </p:cNvSpPr>
          <p:nvPr>
            <p:ph idx="1"/>
          </p:nvPr>
        </p:nvSpPr>
        <p:spPr/>
        <p:txBody>
          <a:bodyPr>
            <a:normAutofit/>
          </a:bodyPr>
          <a:lstStyle/>
          <a:p>
            <a:r>
              <a:rPr kumimoji="1" lang="ja-JP" altLang="en-US" sz="2000" dirty="0" smtClean="0"/>
              <a:t>犬</a:t>
            </a:r>
            <a:r>
              <a:rPr kumimoji="1" lang="en-US" altLang="ja-JP" sz="2000" dirty="0" smtClean="0"/>
              <a:t>vs</a:t>
            </a:r>
            <a:r>
              <a:rPr kumimoji="1" lang="ja-JP" altLang="en-US" sz="2000" dirty="0" smtClean="0"/>
              <a:t>魚の二値分類問題を</a:t>
            </a:r>
            <a:r>
              <a:rPr kumimoji="1" lang="en-US" altLang="ja-JP" sz="2000" dirty="0" smtClean="0"/>
              <a:t>Inception-v3</a:t>
            </a:r>
            <a:r>
              <a:rPr kumimoji="1" lang="ja-JP" altLang="en-US" sz="2000" dirty="0" smtClean="0"/>
              <a:t>、</a:t>
            </a:r>
            <a:r>
              <a:rPr kumimoji="1" lang="en-US" altLang="ja-JP" sz="2000" dirty="0" smtClean="0"/>
              <a:t>RBF-SVM</a:t>
            </a:r>
            <a:r>
              <a:rPr kumimoji="1" lang="ja-JP" altLang="en-US" sz="2000" dirty="0" smtClean="0"/>
              <a:t>で学習</a:t>
            </a:r>
            <a:endParaRPr kumimoji="1" lang="en-US" altLang="ja-JP" sz="2000" dirty="0" smtClean="0"/>
          </a:p>
          <a:p>
            <a:endParaRPr lang="en-US" altLang="ja-JP" sz="2000" dirty="0" smtClean="0"/>
          </a:p>
          <a:p>
            <a:r>
              <a:rPr lang="en-US" altLang="ja-JP" sz="2000" dirty="0" smtClean="0"/>
              <a:t>SVM</a:t>
            </a:r>
            <a:r>
              <a:rPr lang="ja-JP" altLang="en-US" sz="2000" dirty="0" smtClean="0"/>
              <a:t>の方はユークリッド距離に大きく影響</a:t>
            </a:r>
            <a:endParaRPr lang="en-US" altLang="ja-JP" sz="2000" dirty="0" smtClean="0"/>
          </a:p>
          <a:p>
            <a:r>
              <a:rPr kumimoji="1" lang="en-US" altLang="ja-JP" sz="2000" dirty="0" smtClean="0"/>
              <a:t>Inception</a:t>
            </a:r>
            <a:r>
              <a:rPr kumimoji="1" lang="ja-JP" altLang="en-US" sz="2000" dirty="0" smtClean="0"/>
              <a:t>はその傾向はあまり見られず、</a:t>
            </a:r>
            <a:br>
              <a:rPr kumimoji="1" lang="ja-JP" altLang="en-US" sz="2000" dirty="0" smtClean="0"/>
            </a:br>
            <a:r>
              <a:rPr kumimoji="1" lang="ja-JP" altLang="en-US" sz="2000" dirty="0" smtClean="0"/>
              <a:t>より高次な特徴に影響されているとわかる</a:t>
            </a:r>
            <a:endParaRPr kumimoji="1" lang="en-US" altLang="ja-JP" sz="2000" dirty="0" smtClean="0"/>
          </a:p>
          <a:p>
            <a:endParaRPr lang="en-US" altLang="ja-JP" sz="2000" dirty="0"/>
          </a:p>
          <a:p>
            <a:r>
              <a:rPr kumimoji="1" lang="en-US" altLang="ja-JP" sz="2000" dirty="0" smtClean="0"/>
              <a:t>Inception</a:t>
            </a:r>
            <a:r>
              <a:rPr kumimoji="1" lang="ja-JP" altLang="en-US" sz="2000" dirty="0" smtClean="0"/>
              <a:t>の方は、犬も魚も両方</a:t>
            </a:r>
            <a:r>
              <a:rPr kumimoji="1" lang="en-US" altLang="ja-JP" sz="2000" dirty="0" smtClean="0"/>
              <a:t> </a:t>
            </a:r>
            <a:r>
              <a:rPr kumimoji="1" lang="ja-JP" altLang="en-US" sz="2000" dirty="0" smtClean="0"/>
              <a:t/>
            </a:r>
            <a:br>
              <a:rPr kumimoji="1" lang="ja-JP" altLang="en-US" sz="2000" dirty="0" smtClean="0"/>
            </a:br>
            <a:r>
              <a:rPr kumimoji="1" lang="ja-JP" altLang="en-US" sz="2000" dirty="0" smtClean="0"/>
              <a:t>魚を認識するのに有効であったと言うことがわかる</a:t>
            </a:r>
            <a:endParaRPr kumimoji="1" lang="ja-JP" altLang="en-US" sz="2000" dirty="0"/>
          </a:p>
        </p:txBody>
      </p:sp>
      <p:pic>
        <p:nvPicPr>
          <p:cNvPr id="4" name="Picture 3"/>
          <p:cNvPicPr>
            <a:picLocks noChangeAspect="1"/>
          </p:cNvPicPr>
          <p:nvPr/>
        </p:nvPicPr>
        <p:blipFill>
          <a:blip r:embed="rId2"/>
          <a:stretch>
            <a:fillRect/>
          </a:stretch>
        </p:blipFill>
        <p:spPr>
          <a:xfrm>
            <a:off x="6925095" y="1828800"/>
            <a:ext cx="5120963" cy="4189880"/>
          </a:xfrm>
          <a:prstGeom prst="rect">
            <a:avLst/>
          </a:prstGeom>
        </p:spPr>
      </p:pic>
    </p:spTree>
    <p:extLst>
      <p:ext uri="{BB962C8B-B14F-4D97-AF65-F5344CB8AC3E}">
        <p14:creationId xmlns:p14="http://schemas.microsoft.com/office/powerpoint/2010/main" val="3592263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Use case 1: </a:t>
            </a:r>
            <a:r>
              <a:rPr kumimoji="1" lang="ja-JP" altLang="en-US" dirty="0" smtClean="0"/>
              <a:t>モデルの挙動の理解</a:t>
            </a:r>
            <a:endParaRPr kumimoji="1" lang="ja-JP" altLang="en-US" dirty="0"/>
          </a:p>
        </p:txBody>
      </p:sp>
      <p:sp>
        <p:nvSpPr>
          <p:cNvPr id="5" name="Content Placeholder 4"/>
          <p:cNvSpPr>
            <a:spLocks noGrp="1"/>
          </p:cNvSpPr>
          <p:nvPr>
            <p:ph idx="1"/>
          </p:nvPr>
        </p:nvSpPr>
        <p:spPr/>
        <p:txBody>
          <a:bodyPr/>
          <a:lstStyle/>
          <a:p>
            <a:r>
              <a:rPr kumimoji="1" lang="ja-JP" altLang="en-US" dirty="0" smtClean="0"/>
              <a:t>数字</a:t>
            </a:r>
            <a:r>
              <a:rPr kumimoji="1" lang="en-US" altLang="ja-JP" dirty="0" smtClean="0"/>
              <a:t> 4 vs 7</a:t>
            </a:r>
          </a:p>
        </p:txBody>
      </p:sp>
      <p:pic>
        <p:nvPicPr>
          <p:cNvPr id="6" name="Picture 5"/>
          <p:cNvPicPr>
            <a:picLocks noChangeAspect="1"/>
          </p:cNvPicPr>
          <p:nvPr/>
        </p:nvPicPr>
        <p:blipFill>
          <a:blip r:embed="rId2"/>
          <a:stretch>
            <a:fillRect/>
          </a:stretch>
        </p:blipFill>
        <p:spPr>
          <a:xfrm>
            <a:off x="5312313" y="1197980"/>
            <a:ext cx="5523650" cy="4706844"/>
          </a:xfrm>
          <a:prstGeom prst="rect">
            <a:avLst/>
          </a:prstGeom>
        </p:spPr>
      </p:pic>
    </p:spTree>
    <p:extLst>
      <p:ext uri="{BB962C8B-B14F-4D97-AF65-F5344CB8AC3E}">
        <p14:creationId xmlns:p14="http://schemas.microsoft.com/office/powerpoint/2010/main" val="3965427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Use case 2: Adversarial training samples</a:t>
            </a:r>
            <a:endParaRPr kumimoji="1" lang="ja-JP" altLang="en-US" dirty="0"/>
          </a:p>
        </p:txBody>
      </p:sp>
      <p:sp>
        <p:nvSpPr>
          <p:cNvPr id="3" name="Content Placeholder 2"/>
          <p:cNvSpPr>
            <a:spLocks noGrp="1"/>
          </p:cNvSpPr>
          <p:nvPr>
            <p:ph idx="1"/>
          </p:nvPr>
        </p:nvSpPr>
        <p:spPr/>
        <p:txBody>
          <a:bodyPr/>
          <a:lstStyle/>
          <a:p>
            <a:r>
              <a:rPr lang="ja-JP" altLang="en-US" dirty="0" smtClean="0"/>
              <a:t>学習</a:t>
            </a:r>
            <a:r>
              <a:rPr lang="ja-JP" altLang="en-US" dirty="0"/>
              <a:t>データにノイズを加える</a:t>
            </a:r>
            <a:r>
              <a:rPr lang="ja-JP" altLang="en-US" dirty="0" smtClean="0"/>
              <a:t>影響関数を</a:t>
            </a:r>
            <a:r>
              <a:rPr kumimoji="1" lang="ja-JP" altLang="en-US" dirty="0" smtClean="0"/>
              <a:t>利用すると、ある</a:t>
            </a:r>
            <a:r>
              <a:rPr kumimoji="1" lang="en-US" altLang="ja-JP" dirty="0" smtClean="0"/>
              <a:t>tes</a:t>
            </a:r>
            <a:r>
              <a:rPr lang="en-US" altLang="ja-JP" dirty="0" smtClean="0"/>
              <a:t>t data</a:t>
            </a:r>
            <a:r>
              <a:rPr lang="ja-JP" altLang="en-US" dirty="0" smtClean="0"/>
              <a:t>に対して予測を間違えるような、</a:t>
            </a:r>
            <a:r>
              <a:rPr lang="en-US" altLang="ja-JP" dirty="0" smtClean="0"/>
              <a:t>training data</a:t>
            </a:r>
            <a:r>
              <a:rPr lang="ja-JP" altLang="en-US" dirty="0" smtClean="0"/>
              <a:t>を作成することができる</a:t>
            </a:r>
            <a:r>
              <a:rPr lang="en-US" altLang="ja-JP" dirty="0" smtClean="0"/>
              <a:t> </a:t>
            </a:r>
            <a:br>
              <a:rPr lang="en-US" altLang="ja-JP" dirty="0" smtClean="0"/>
            </a:br>
            <a:r>
              <a:rPr lang="en-US" altLang="ja-JP" dirty="0" smtClean="0"/>
              <a:t>-&gt; adversarial training samples</a:t>
            </a:r>
          </a:p>
          <a:p>
            <a:pPr lvl="1"/>
            <a:r>
              <a:rPr kumimoji="1" lang="en-US" altLang="ja-JP" dirty="0" smtClean="0"/>
              <a:t>(</a:t>
            </a:r>
            <a:r>
              <a:rPr kumimoji="1" lang="ja-JP" altLang="en-US" dirty="0" smtClean="0"/>
              <a:t>今まであったのは識別を間違えるような</a:t>
            </a:r>
            <a:r>
              <a:rPr kumimoji="1" lang="en-US" altLang="ja-JP" dirty="0" smtClean="0"/>
              <a:t> test data</a:t>
            </a:r>
            <a:r>
              <a:rPr kumimoji="1" lang="ja-JP" altLang="en-US" dirty="0" smtClean="0"/>
              <a:t>だった）</a:t>
            </a:r>
            <a:endParaRPr kumimoji="1" lang="en-US" altLang="ja-JP" dirty="0" smtClean="0"/>
          </a:p>
          <a:p>
            <a:endParaRPr lang="en-US" altLang="ja-JP" dirty="0"/>
          </a:p>
          <a:p>
            <a:r>
              <a:rPr kumimoji="1" lang="ja-JP" altLang="en-US" dirty="0" smtClean="0"/>
              <a:t>あるモデルを学習　→</a:t>
            </a:r>
            <a:r>
              <a:rPr lang="en-US" altLang="ja-JP" dirty="0"/>
              <a:t> test </a:t>
            </a:r>
            <a:r>
              <a:rPr lang="en-US" altLang="ja-JP" dirty="0" smtClean="0"/>
              <a:t>data</a:t>
            </a:r>
            <a:r>
              <a:rPr lang="ja-JP" altLang="en-US" dirty="0" smtClean="0"/>
              <a:t>を</a:t>
            </a:r>
            <a:r>
              <a:rPr kumimoji="1" lang="en-US" altLang="ja-JP" dirty="0" smtClean="0"/>
              <a:t>pick up -&gt; </a:t>
            </a:r>
            <a:r>
              <a:rPr kumimoji="1" lang="ja-JP" altLang="en-US" dirty="0" smtClean="0"/>
              <a:t>その予測を最も間違えさせるようなノイズを、最も影響が大きいサンプルに対して足す</a:t>
            </a:r>
            <a:r>
              <a:rPr kumimoji="1" lang="en-US" altLang="ja-JP" dirty="0" smtClean="0"/>
              <a:t> -&gt; </a:t>
            </a:r>
            <a:r>
              <a:rPr kumimoji="1" lang="ja-JP" altLang="en-US" dirty="0" smtClean="0"/>
              <a:t>再学習</a:t>
            </a:r>
            <a:r>
              <a:rPr lang="en-US" altLang="ja-JP" dirty="0"/>
              <a:t/>
            </a:r>
            <a:br>
              <a:rPr lang="en-US" altLang="ja-JP" dirty="0"/>
            </a:br>
            <a:r>
              <a:rPr lang="ja-JP" altLang="en-US" dirty="0" smtClean="0"/>
              <a:t>を繰り返して、ほとんど</a:t>
            </a:r>
            <a:r>
              <a:rPr lang="en-US" altLang="ja-JP" dirty="0" smtClean="0"/>
              <a:t>test data</a:t>
            </a:r>
            <a:r>
              <a:rPr lang="ja-JP" altLang="en-US" dirty="0" smtClean="0"/>
              <a:t>に対して実際に間違えさせることができた</a:t>
            </a:r>
          </a:p>
          <a:p>
            <a:pPr lvl="1"/>
            <a:r>
              <a:rPr kumimoji="1" lang="ja-JP" altLang="en-US" dirty="0" smtClean="0"/>
              <a:t>ノイズを足す</a:t>
            </a:r>
            <a:r>
              <a:rPr kumimoji="1" lang="en-US" altLang="ja-JP" dirty="0" smtClean="0"/>
              <a:t>trainin</a:t>
            </a:r>
            <a:r>
              <a:rPr lang="en-US" altLang="ja-JP" dirty="0" smtClean="0"/>
              <a:t>g data</a:t>
            </a:r>
            <a:r>
              <a:rPr lang="ja-JP" altLang="en-US" dirty="0" smtClean="0"/>
              <a:t>を増やせば増やすほど簡単に間違えさせることが</a:t>
            </a:r>
            <a:endParaRPr kumimoji="1" lang="ja-JP" altLang="en-US" dirty="0" smtClean="0"/>
          </a:p>
        </p:txBody>
      </p:sp>
    </p:spTree>
    <p:extLst>
      <p:ext uri="{BB962C8B-B14F-4D97-AF65-F5344CB8AC3E}">
        <p14:creationId xmlns:p14="http://schemas.microsoft.com/office/powerpoint/2010/main" val="6076278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Use case 2: Adversarial training samples</a:t>
            </a:r>
            <a:endParaRPr kumimoji="1" lang="ja-JP" altLang="en-US" dirty="0"/>
          </a:p>
        </p:txBody>
      </p:sp>
      <p:sp>
        <p:nvSpPr>
          <p:cNvPr id="3" name="Content Placeholder 2"/>
          <p:cNvSpPr>
            <a:spLocks noGrp="1"/>
          </p:cNvSpPr>
          <p:nvPr>
            <p:ph idx="1"/>
          </p:nvPr>
        </p:nvSpPr>
        <p:spPr/>
        <p:txBody>
          <a:bodyPr/>
          <a:lstStyle/>
          <a:p>
            <a:r>
              <a:rPr kumimoji="1" lang="ja-JP" altLang="en-US" dirty="0" smtClean="0"/>
              <a:t>著者の犬画像にノイズを混ぜてめっちゃ魚に間違えさせるような</a:t>
            </a:r>
            <a:r>
              <a:rPr kumimoji="1" lang="en-US" altLang="ja-JP" dirty="0" smtClean="0"/>
              <a:t>data</a:t>
            </a:r>
            <a:r>
              <a:rPr kumimoji="1" lang="ja-JP" altLang="en-US" dirty="0" smtClean="0"/>
              <a:t>を量産して学習させた結果</a:t>
            </a:r>
          </a:p>
        </p:txBody>
      </p:sp>
      <p:pic>
        <p:nvPicPr>
          <p:cNvPr id="4" name="Picture 3"/>
          <p:cNvPicPr>
            <a:picLocks noChangeAspect="1"/>
          </p:cNvPicPr>
          <p:nvPr/>
        </p:nvPicPr>
        <p:blipFill>
          <a:blip r:embed="rId3"/>
          <a:stretch>
            <a:fillRect/>
          </a:stretch>
        </p:blipFill>
        <p:spPr>
          <a:xfrm>
            <a:off x="2061882" y="2447698"/>
            <a:ext cx="8524070" cy="3580988"/>
          </a:xfrm>
          <a:prstGeom prst="rect">
            <a:avLst/>
          </a:prstGeom>
        </p:spPr>
      </p:pic>
    </p:spTree>
    <p:extLst>
      <p:ext uri="{BB962C8B-B14F-4D97-AF65-F5344CB8AC3E}">
        <p14:creationId xmlns:p14="http://schemas.microsoft.com/office/powerpoint/2010/main" val="14550459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Use case 2: Adversarial training samples</a:t>
            </a:r>
            <a:endParaRPr kumimoji="1" lang="ja-JP" altLang="en-US" dirty="0"/>
          </a:p>
        </p:txBody>
      </p:sp>
      <p:sp>
        <p:nvSpPr>
          <p:cNvPr id="3" name="Content Placeholder 2"/>
          <p:cNvSpPr>
            <a:spLocks noGrp="1"/>
          </p:cNvSpPr>
          <p:nvPr>
            <p:ph idx="1"/>
          </p:nvPr>
        </p:nvSpPr>
        <p:spPr/>
        <p:txBody>
          <a:bodyPr/>
          <a:lstStyle/>
          <a:p>
            <a:pPr marL="108000" indent="0">
              <a:buNone/>
            </a:pPr>
            <a:r>
              <a:rPr kumimoji="1" lang="ja-JP" altLang="en-US" dirty="0" smtClean="0"/>
              <a:t>知見</a:t>
            </a:r>
            <a:endParaRPr kumimoji="1" lang="en-US" altLang="ja-JP" dirty="0" smtClean="0"/>
          </a:p>
          <a:p>
            <a:pPr marL="817200" lvl="1" indent="-457200">
              <a:buFont typeface="+mj-lt"/>
              <a:buAutoNum type="arabicPeriod"/>
            </a:pPr>
            <a:r>
              <a:rPr lang="en-US" altLang="ja-JP" dirty="0" smtClean="0"/>
              <a:t>Input</a:t>
            </a:r>
            <a:r>
              <a:rPr lang="ja-JP" altLang="en-US" dirty="0" smtClean="0"/>
              <a:t>に加えたノイズはとても小さいが、最終層ではオーダーとして</a:t>
            </a:r>
            <a:r>
              <a:rPr lang="en-US" altLang="ja-JP" dirty="0" smtClean="0"/>
              <a:t>100</a:t>
            </a:r>
            <a:r>
              <a:rPr lang="ja-JP" altLang="en-US" dirty="0" smtClean="0"/>
              <a:t>倍の</a:t>
            </a:r>
            <a:r>
              <a:rPr lang="en-US" altLang="ja-JP" dirty="0" smtClean="0"/>
              <a:t>L2</a:t>
            </a:r>
            <a:r>
              <a:rPr lang="ja-JP" altLang="en-US" dirty="0" smtClean="0"/>
              <a:t>距離に</a:t>
            </a:r>
            <a:endParaRPr lang="en-US" altLang="ja-JP" dirty="0" smtClean="0"/>
          </a:p>
          <a:p>
            <a:pPr marL="1033200" lvl="2" indent="-457200"/>
            <a:r>
              <a:rPr lang="ja-JP" altLang="en-US" dirty="0" smtClean="0"/>
              <a:t>すなわち見た目では気づかなくても、</a:t>
            </a:r>
            <a:r>
              <a:rPr lang="en-US" altLang="ja-JP" dirty="0" smtClean="0"/>
              <a:t>feature space</a:t>
            </a:r>
            <a:r>
              <a:rPr lang="ja-JP" altLang="en-US" dirty="0" smtClean="0"/>
              <a:t>を調べればわかるかも？</a:t>
            </a:r>
            <a:endParaRPr lang="en-US" altLang="ja-JP" dirty="0" smtClean="0"/>
          </a:p>
          <a:p>
            <a:pPr marL="1033200" lvl="2" indent="-457200"/>
            <a:endParaRPr lang="ja-JP" altLang="en-US" dirty="0" smtClean="0"/>
          </a:p>
          <a:p>
            <a:pPr marL="817200" lvl="1" indent="-457200">
              <a:buFont typeface="+mj-lt"/>
              <a:buAutoNum type="arabicPeriod"/>
            </a:pPr>
            <a:r>
              <a:rPr lang="ja-JP" altLang="en-US" dirty="0" smtClean="0"/>
              <a:t>ノイズの方向が比較的一貫性がある</a:t>
            </a:r>
          </a:p>
          <a:p>
            <a:pPr marL="1033200" lvl="2" indent="-457200"/>
            <a:r>
              <a:rPr lang="ja-JP" altLang="en-US" dirty="0" smtClean="0"/>
              <a:t>ある特定の方向に</a:t>
            </a:r>
            <a:r>
              <a:rPr lang="en-US" altLang="ja-JP" dirty="0" err="1" smtClean="0"/>
              <a:t>overfit</a:t>
            </a:r>
            <a:r>
              <a:rPr lang="ja-JP" altLang="en-US" dirty="0" smtClean="0"/>
              <a:t>させるのが一番簡単なのかも</a:t>
            </a:r>
            <a:endParaRPr lang="en-US" altLang="ja-JP" dirty="0" smtClean="0"/>
          </a:p>
          <a:p>
            <a:pPr marL="1033200" lvl="2" indent="-457200"/>
            <a:endParaRPr lang="ja-JP" altLang="en-US" dirty="0" smtClean="0"/>
          </a:p>
          <a:p>
            <a:pPr marL="817200" lvl="1" indent="-457200">
              <a:buFont typeface="+mj-lt"/>
              <a:buAutoNum type="arabicPeriod"/>
            </a:pPr>
            <a:r>
              <a:rPr lang="ja-JP" altLang="en-US" dirty="0" smtClean="0"/>
              <a:t>元々曖昧な画像にノイズを加えるのが最も影響が大きい</a:t>
            </a:r>
          </a:p>
          <a:p>
            <a:pPr marL="817200" lvl="1" indent="-457200">
              <a:buFont typeface="+mj-lt"/>
              <a:buAutoNum type="arabicPeriod"/>
            </a:pPr>
            <a:endParaRPr kumimoji="1" lang="ja-JP" altLang="en-US" dirty="0"/>
          </a:p>
        </p:txBody>
      </p:sp>
    </p:spTree>
    <p:extLst>
      <p:ext uri="{BB962C8B-B14F-4D97-AF65-F5344CB8AC3E}">
        <p14:creationId xmlns:p14="http://schemas.microsoft.com/office/powerpoint/2010/main" val="2507188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US" altLang="ja-JP" dirty="0" smtClean="0"/>
              <a:t>Background</a:t>
            </a:r>
            <a:endParaRPr kumimoji="1" lang="ja-JP" altLang="en-US" dirty="0"/>
          </a:p>
        </p:txBody>
      </p:sp>
      <p:sp>
        <p:nvSpPr>
          <p:cNvPr id="3" name="Content Placeholder 2"/>
          <p:cNvSpPr>
            <a:spLocks noGrp="1"/>
          </p:cNvSpPr>
          <p:nvPr>
            <p:ph idx="1"/>
          </p:nvPr>
        </p:nvSpPr>
        <p:spPr/>
        <p:txBody>
          <a:bodyPr>
            <a:normAutofit/>
          </a:bodyPr>
          <a:lstStyle/>
          <a:p>
            <a:pPr marL="108000" indent="0">
              <a:buNone/>
            </a:pPr>
            <a:r>
              <a:rPr kumimoji="1" lang="ja-JP" altLang="en-US" sz="2400" dirty="0" smtClean="0"/>
              <a:t>「</a:t>
            </a:r>
            <a:r>
              <a:rPr kumimoji="1" lang="en-US" altLang="ja-JP" sz="2400" dirty="0" smtClean="0"/>
              <a:t>DL</a:t>
            </a:r>
            <a:r>
              <a:rPr kumimoji="1" lang="ja-JP" altLang="en-US" sz="2400" dirty="0" smtClean="0"/>
              <a:t>モデルは、何故その出力をしたのかがよくわからない」</a:t>
            </a:r>
            <a:endParaRPr kumimoji="1" lang="en-US" altLang="ja-JP" sz="2400" dirty="0" smtClean="0"/>
          </a:p>
          <a:p>
            <a:pPr marL="108000" indent="0">
              <a:buNone/>
            </a:pPr>
            <a:r>
              <a:rPr kumimoji="1" lang="ja-JP" altLang="en-US" sz="2400" dirty="0" smtClean="0"/>
              <a:t>「</a:t>
            </a:r>
            <a:r>
              <a:rPr kumimoji="1" lang="en-US" altLang="ja-JP" sz="2400" dirty="0" smtClean="0"/>
              <a:t>Black box</a:t>
            </a:r>
            <a:r>
              <a:rPr kumimoji="1" lang="ja-JP" altLang="en-US" sz="2400" dirty="0" smtClean="0"/>
              <a:t>は使いづらい」</a:t>
            </a:r>
            <a:endParaRPr kumimoji="1" lang="en-US" altLang="ja-JP" sz="2400" dirty="0" smtClean="0"/>
          </a:p>
          <a:p>
            <a:pPr marL="108000" indent="0">
              <a:buNone/>
            </a:pPr>
            <a:endParaRPr kumimoji="1" lang="en-US" altLang="ja-JP" sz="2400" dirty="0" smtClean="0"/>
          </a:p>
          <a:p>
            <a:pPr marL="108000" indent="0">
              <a:buNone/>
            </a:pPr>
            <a:r>
              <a:rPr kumimoji="1" lang="ja-JP" altLang="en-US" sz="2400" dirty="0" smtClean="0"/>
              <a:t>→</a:t>
            </a:r>
            <a:r>
              <a:rPr kumimoji="1" lang="en-US" altLang="ja-JP" sz="2400" dirty="0" smtClean="0"/>
              <a:t> </a:t>
            </a:r>
            <a:r>
              <a:rPr kumimoji="1" lang="ja-JP" altLang="en-US" sz="2400" dirty="0" smtClean="0"/>
              <a:t>何故モデルがこの出力したのか知りたい</a:t>
            </a:r>
            <a:endParaRPr lang="en-US" altLang="ja-JP" sz="2400" dirty="0"/>
          </a:p>
          <a:p>
            <a:pPr lvl="1"/>
            <a:r>
              <a:rPr kumimoji="1" lang="ja-JP" altLang="en-US" sz="2000" dirty="0" smtClean="0"/>
              <a:t>モデル改善、新たな知識発見、実アプリケーションへ向けて</a:t>
            </a:r>
            <a:endParaRPr kumimoji="1" lang="en-US" altLang="ja-JP" sz="2000" dirty="0" smtClean="0"/>
          </a:p>
          <a:p>
            <a:pPr lvl="1"/>
            <a:endParaRPr lang="ja-JP" altLang="en-US" sz="2000" dirty="0"/>
          </a:p>
          <a:p>
            <a:pPr marL="360000" lvl="1" indent="0">
              <a:buNone/>
            </a:pPr>
            <a:endParaRPr kumimoji="1" lang="ja-JP" altLang="en-US" sz="2000" dirty="0"/>
          </a:p>
        </p:txBody>
      </p:sp>
    </p:spTree>
    <p:extLst>
      <p:ext uri="{BB962C8B-B14F-4D97-AF65-F5344CB8AC3E}">
        <p14:creationId xmlns:p14="http://schemas.microsoft.com/office/powerpoint/2010/main" val="10926372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Use case 3 : train</a:t>
            </a:r>
            <a:r>
              <a:rPr lang="en-US" altLang="ja-JP" dirty="0" smtClean="0"/>
              <a:t>, </a:t>
            </a:r>
            <a:r>
              <a:rPr kumimoji="1" lang="en-US" altLang="ja-JP" dirty="0" smtClean="0"/>
              <a:t>test</a:t>
            </a:r>
            <a:r>
              <a:rPr kumimoji="1" lang="ja-JP" altLang="en-US" dirty="0" smtClean="0"/>
              <a:t>の</a:t>
            </a:r>
            <a:r>
              <a:rPr kumimoji="1" lang="en-US" altLang="ja-JP" dirty="0" smtClean="0"/>
              <a:t>domain mismatch</a:t>
            </a:r>
            <a:r>
              <a:rPr kumimoji="1" lang="ja-JP" altLang="en-US" dirty="0" smtClean="0"/>
              <a:t>の検知</a:t>
            </a:r>
            <a:endParaRPr kumimoji="1" lang="ja-JP" altLang="en-US" dirty="0"/>
          </a:p>
        </p:txBody>
      </p:sp>
      <p:sp>
        <p:nvSpPr>
          <p:cNvPr id="3" name="Content Placeholder 2"/>
          <p:cNvSpPr>
            <a:spLocks noGrp="1"/>
          </p:cNvSpPr>
          <p:nvPr>
            <p:ph idx="1"/>
          </p:nvPr>
        </p:nvSpPr>
        <p:spPr/>
        <p:txBody>
          <a:bodyPr>
            <a:normAutofit lnSpcReduction="10000"/>
          </a:bodyPr>
          <a:lstStyle/>
          <a:p>
            <a:r>
              <a:rPr kumimoji="1" lang="en-US" altLang="ja-JP" dirty="0" smtClean="0"/>
              <a:t>127</a:t>
            </a:r>
            <a:r>
              <a:rPr kumimoji="1" lang="ja-JP" altLang="en-US" dirty="0" smtClean="0"/>
              <a:t>の属性から再入院するかしないかを予測する問題</a:t>
            </a:r>
          </a:p>
          <a:p>
            <a:r>
              <a:rPr lang="ja-JP" altLang="en-US" dirty="0" smtClean="0"/>
              <a:t>元々の</a:t>
            </a:r>
            <a:r>
              <a:rPr lang="en-US" altLang="ja-JP" dirty="0" smtClean="0"/>
              <a:t>Train data</a:t>
            </a:r>
            <a:r>
              <a:rPr lang="ja-JP" altLang="en-US" dirty="0" smtClean="0"/>
              <a:t>には、</a:t>
            </a:r>
            <a:r>
              <a:rPr lang="en-US" altLang="ja-JP" dirty="0" smtClean="0"/>
              <a:t>10</a:t>
            </a:r>
            <a:r>
              <a:rPr lang="ja-JP" altLang="en-US" dirty="0" smtClean="0"/>
              <a:t>歳以下の子供</a:t>
            </a:r>
            <a:r>
              <a:rPr lang="en-US" altLang="ja-JP" dirty="0" smtClean="0"/>
              <a:t>24</a:t>
            </a:r>
            <a:r>
              <a:rPr lang="ja-JP" altLang="en-US" dirty="0" smtClean="0"/>
              <a:t>人いてそのうちの</a:t>
            </a:r>
            <a:r>
              <a:rPr lang="en-US" altLang="ja-JP" dirty="0" smtClean="0"/>
              <a:t>3</a:t>
            </a:r>
            <a:r>
              <a:rPr lang="ja-JP" altLang="en-US" dirty="0" smtClean="0"/>
              <a:t>人が再入院</a:t>
            </a:r>
            <a:br>
              <a:rPr lang="ja-JP" altLang="en-US" dirty="0" smtClean="0"/>
            </a:br>
            <a:r>
              <a:rPr lang="ja-JP" altLang="en-US" dirty="0" smtClean="0"/>
              <a:t>→</a:t>
            </a:r>
            <a:r>
              <a:rPr lang="en-US" altLang="ja-JP" dirty="0" smtClean="0"/>
              <a:t> </a:t>
            </a:r>
            <a:r>
              <a:rPr lang="ja-JP" altLang="en-US" dirty="0" smtClean="0"/>
              <a:t>そのうちの再入院しなかった</a:t>
            </a:r>
            <a:r>
              <a:rPr lang="en-US" altLang="ja-JP" dirty="0" smtClean="0"/>
              <a:t>20</a:t>
            </a:r>
            <a:r>
              <a:rPr lang="ja-JP" altLang="en-US" dirty="0" smtClean="0"/>
              <a:t>人を</a:t>
            </a:r>
            <a:r>
              <a:rPr lang="en-US" altLang="ja-JP" dirty="0" smtClean="0"/>
              <a:t>train data</a:t>
            </a:r>
            <a:r>
              <a:rPr lang="ja-JP" altLang="en-US" dirty="0" smtClean="0"/>
              <a:t>から抜く</a:t>
            </a:r>
            <a:r>
              <a:rPr lang="en-US" altLang="ja-JP" dirty="0" smtClean="0"/>
              <a:t> (test </a:t>
            </a:r>
            <a:r>
              <a:rPr lang="ja-JP" altLang="en-US" dirty="0" smtClean="0"/>
              <a:t>と分布が異なる</a:t>
            </a:r>
            <a:r>
              <a:rPr lang="en-US" altLang="ja-JP" dirty="0" smtClean="0"/>
              <a:t>)</a:t>
            </a:r>
          </a:p>
          <a:p>
            <a:endParaRPr lang="en-US" altLang="ja-JP" dirty="0"/>
          </a:p>
          <a:p>
            <a:r>
              <a:rPr lang="ja-JP" altLang="en-US" dirty="0" smtClean="0"/>
              <a:t>学習させると、当然</a:t>
            </a:r>
            <a:r>
              <a:rPr lang="en-US" altLang="ja-JP" dirty="0" smtClean="0"/>
              <a:t>train error</a:t>
            </a:r>
            <a:r>
              <a:rPr lang="ja-JP" altLang="en-US" dirty="0" smtClean="0"/>
              <a:t>と</a:t>
            </a:r>
            <a:r>
              <a:rPr lang="en-US" altLang="ja-JP" dirty="0" smtClean="0"/>
              <a:t>test error</a:t>
            </a:r>
            <a:r>
              <a:rPr lang="ja-JP" altLang="en-US" dirty="0" smtClean="0"/>
              <a:t>に大きな乖離</a:t>
            </a:r>
          </a:p>
          <a:p>
            <a:r>
              <a:rPr lang="ja-JP" altLang="en-US" dirty="0" smtClean="0"/>
              <a:t>そこで、間違えた</a:t>
            </a:r>
            <a:r>
              <a:rPr lang="en-US" altLang="ja-JP" dirty="0" smtClean="0"/>
              <a:t>sample</a:t>
            </a:r>
            <a:r>
              <a:rPr lang="ja-JP" altLang="en-US" dirty="0" smtClean="0"/>
              <a:t>に対して影響関数が大きかった</a:t>
            </a:r>
            <a:r>
              <a:rPr lang="en-US" altLang="ja-JP" dirty="0" smtClean="0"/>
              <a:t>sample</a:t>
            </a:r>
            <a:r>
              <a:rPr lang="ja-JP" altLang="en-US" dirty="0" smtClean="0"/>
              <a:t>を探すと、その</a:t>
            </a:r>
            <a:r>
              <a:rPr lang="en-US" altLang="ja-JP" dirty="0" smtClean="0"/>
              <a:t>4</a:t>
            </a:r>
            <a:r>
              <a:rPr lang="ja-JP" altLang="en-US" dirty="0" smtClean="0"/>
              <a:t>人の子供が</a:t>
            </a:r>
            <a:r>
              <a:rPr lang="en-US" altLang="ja-JP" dirty="0" smtClean="0"/>
              <a:t>highlight</a:t>
            </a:r>
            <a:r>
              <a:rPr lang="ja-JP" altLang="en-US" dirty="0" smtClean="0"/>
              <a:t>されていた</a:t>
            </a:r>
            <a:r>
              <a:rPr lang="en-US" altLang="ja-JP" dirty="0" smtClean="0"/>
              <a:t> </a:t>
            </a:r>
            <a:endParaRPr lang="ja-JP" altLang="en-US" dirty="0" smtClean="0"/>
          </a:p>
          <a:p>
            <a:pPr marL="108000" indent="0">
              <a:buNone/>
            </a:pPr>
            <a:r>
              <a:rPr lang="ja-JP" altLang="en-US" dirty="0" smtClean="0"/>
              <a:t>→</a:t>
            </a:r>
            <a:r>
              <a:rPr lang="en-US" altLang="ja-JP" dirty="0" smtClean="0"/>
              <a:t> </a:t>
            </a:r>
            <a:r>
              <a:rPr lang="ja-JP" altLang="en-US" dirty="0" smtClean="0"/>
              <a:t>原因が特定できたことに</a:t>
            </a:r>
            <a:endParaRPr lang="en-US" altLang="ja-JP" dirty="0" smtClean="0"/>
          </a:p>
        </p:txBody>
      </p:sp>
    </p:spTree>
    <p:extLst>
      <p:ext uri="{BB962C8B-B14F-4D97-AF65-F5344CB8AC3E}">
        <p14:creationId xmlns:p14="http://schemas.microsoft.com/office/powerpoint/2010/main" val="5990631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Use case 4 : </a:t>
            </a:r>
            <a:r>
              <a:rPr kumimoji="1" lang="ja-JP" altLang="en-US" dirty="0" smtClean="0"/>
              <a:t>ラベルノイズの検知</a:t>
            </a:r>
            <a:endParaRPr kumimoji="1" lang="ja-JP" altLang="en-US" dirty="0"/>
          </a:p>
        </p:txBody>
      </p:sp>
      <p:sp>
        <p:nvSpPr>
          <p:cNvPr id="3" name="Content Placeholder 2"/>
          <p:cNvSpPr>
            <a:spLocks noGrp="1"/>
          </p:cNvSpPr>
          <p:nvPr>
            <p:ph idx="1"/>
          </p:nvPr>
        </p:nvSpPr>
        <p:spPr/>
        <p:txBody>
          <a:bodyPr/>
          <a:lstStyle/>
          <a:p>
            <a:r>
              <a:rPr kumimoji="1" lang="en-US" altLang="ja-JP" dirty="0" smtClean="0"/>
              <a:t>Dataset</a:t>
            </a:r>
            <a:r>
              <a:rPr kumimoji="1" lang="ja-JP" altLang="en-US" dirty="0" smtClean="0"/>
              <a:t>には基本的にラベルノイズがある</a:t>
            </a:r>
          </a:p>
          <a:p>
            <a:r>
              <a:rPr kumimoji="1" lang="ja-JP" altLang="en-US" dirty="0" smtClean="0"/>
              <a:t>人手で直すのはかなり大変だが、間違えたサンプルに対して影響関数を使って並べ直すと楽に直せた！</a:t>
            </a:r>
          </a:p>
        </p:txBody>
      </p:sp>
      <p:pic>
        <p:nvPicPr>
          <p:cNvPr id="4" name="Picture 3"/>
          <p:cNvPicPr>
            <a:picLocks noChangeAspect="1"/>
          </p:cNvPicPr>
          <p:nvPr/>
        </p:nvPicPr>
        <p:blipFill>
          <a:blip r:embed="rId2"/>
          <a:stretch>
            <a:fillRect/>
          </a:stretch>
        </p:blipFill>
        <p:spPr>
          <a:xfrm>
            <a:off x="5295900" y="3014382"/>
            <a:ext cx="6477000" cy="3124200"/>
          </a:xfrm>
          <a:prstGeom prst="rect">
            <a:avLst/>
          </a:prstGeom>
        </p:spPr>
      </p:pic>
    </p:spTree>
    <p:extLst>
      <p:ext uri="{BB962C8B-B14F-4D97-AF65-F5344CB8AC3E}">
        <p14:creationId xmlns:p14="http://schemas.microsoft.com/office/powerpoint/2010/main" val="12641560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まとめ・感想</a:t>
            </a:r>
            <a:endParaRPr kumimoji="1" lang="ja-JP" altLang="en-US" dirty="0"/>
          </a:p>
        </p:txBody>
      </p:sp>
      <p:sp>
        <p:nvSpPr>
          <p:cNvPr id="3" name="Content Placeholder 2"/>
          <p:cNvSpPr>
            <a:spLocks noGrp="1"/>
          </p:cNvSpPr>
          <p:nvPr>
            <p:ph idx="1"/>
          </p:nvPr>
        </p:nvSpPr>
        <p:spPr>
          <a:xfrm>
            <a:off x="805913" y="1197980"/>
            <a:ext cx="10991639" cy="4485137"/>
          </a:xfrm>
        </p:spPr>
        <p:txBody>
          <a:bodyPr/>
          <a:lstStyle/>
          <a:p>
            <a:r>
              <a:rPr lang="en-US" altLang="ja-JP" dirty="0"/>
              <a:t>Best paper</a:t>
            </a:r>
            <a:r>
              <a:rPr lang="ja-JP" altLang="en-US" dirty="0"/>
              <a:t>だけ</a:t>
            </a:r>
            <a:r>
              <a:rPr lang="ja-JP" altLang="en-US" dirty="0" smtClean="0"/>
              <a:t>あって面白かった</a:t>
            </a:r>
          </a:p>
          <a:p>
            <a:r>
              <a:rPr kumimoji="1" lang="ja-JP" altLang="en-US" dirty="0" smtClean="0"/>
              <a:t>長年言われてきた</a:t>
            </a:r>
            <a:r>
              <a:rPr kumimoji="1" lang="en-US" altLang="ja-JP" dirty="0" smtClean="0"/>
              <a:t>DL</a:t>
            </a:r>
            <a:r>
              <a:rPr kumimoji="1" lang="ja-JP" altLang="en-US" dirty="0" smtClean="0"/>
              <a:t>は結局</a:t>
            </a:r>
            <a:r>
              <a:rPr kumimoji="1" lang="en-US" altLang="ja-JP" dirty="0" smtClean="0"/>
              <a:t>black box</a:t>
            </a:r>
            <a:r>
              <a:rPr kumimoji="1" lang="ja-JP" altLang="en-US" dirty="0" smtClean="0"/>
              <a:t>だよねという批評に対して現状では最も説得力のありそうな解析</a:t>
            </a:r>
          </a:p>
          <a:p>
            <a:r>
              <a:rPr kumimoji="1" lang="ja-JP" altLang="en-US" dirty="0" smtClean="0"/>
              <a:t>しかし、現在の</a:t>
            </a:r>
            <a:r>
              <a:rPr kumimoji="1" lang="en-US" altLang="ja-JP" dirty="0" smtClean="0"/>
              <a:t>parameter</a:t>
            </a:r>
            <a:r>
              <a:rPr kumimoji="1" lang="ja-JP" altLang="en-US" dirty="0" smtClean="0"/>
              <a:t>の近傍しか考慮してないので、</a:t>
            </a:r>
            <a:r>
              <a:rPr kumimoji="1" lang="en-US" altLang="ja-JP" dirty="0" smtClean="0"/>
              <a:t/>
            </a:r>
            <a:br>
              <a:rPr kumimoji="1" lang="en-US" altLang="ja-JP" dirty="0" smtClean="0"/>
            </a:br>
            <a:r>
              <a:rPr kumimoji="1" lang="en-US" altLang="ja-JP" dirty="0" smtClean="0"/>
              <a:t>global</a:t>
            </a:r>
            <a:r>
              <a:rPr kumimoji="1" lang="ja-JP" altLang="en-US" dirty="0" smtClean="0"/>
              <a:t>に見た時のｔ</a:t>
            </a:r>
            <a:r>
              <a:rPr kumimoji="1" lang="en-US" altLang="ja-JP" dirty="0" smtClean="0"/>
              <a:t>raining data</a:t>
            </a:r>
            <a:r>
              <a:rPr kumimoji="1" lang="ja-JP" altLang="en-US" dirty="0" smtClean="0"/>
              <a:t>の影響は実際はわからないのがネック</a:t>
            </a:r>
            <a:endParaRPr kumimoji="1" lang="en-US" altLang="ja-JP" dirty="0" smtClean="0"/>
          </a:p>
          <a:p>
            <a:r>
              <a:rPr kumimoji="1" lang="ja-JP" altLang="en-US" dirty="0" smtClean="0"/>
              <a:t>説明を省いたが、</a:t>
            </a:r>
            <a:r>
              <a:rPr kumimoji="1" lang="en-US" altLang="ja-JP" dirty="0" smtClean="0"/>
              <a:t>training data</a:t>
            </a:r>
            <a:r>
              <a:rPr kumimoji="1" lang="ja-JP" altLang="en-US" dirty="0" smtClean="0"/>
              <a:t>のノイズに関しては、小さい連続的なものに限って導出してるわけではないので離散ノイズや大きめのノイズでも足すことが出来る</a:t>
            </a:r>
            <a:endParaRPr kumimoji="1" lang="en-US" altLang="ja-JP" dirty="0" smtClean="0"/>
          </a:p>
          <a:p>
            <a:endParaRPr kumimoji="1" lang="ja-JP" altLang="en-US" dirty="0"/>
          </a:p>
        </p:txBody>
      </p:sp>
    </p:spTree>
    <p:extLst>
      <p:ext uri="{BB962C8B-B14F-4D97-AF65-F5344CB8AC3E}">
        <p14:creationId xmlns:p14="http://schemas.microsoft.com/office/powerpoint/2010/main" val="17594668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関連研究</a:t>
            </a:r>
            <a:endParaRPr kumimoji="1" lang="ja-JP" altLang="en-US" dirty="0"/>
          </a:p>
        </p:txBody>
      </p:sp>
      <p:sp>
        <p:nvSpPr>
          <p:cNvPr id="3" name="Content Placeholder 2"/>
          <p:cNvSpPr>
            <a:spLocks noGrp="1"/>
          </p:cNvSpPr>
          <p:nvPr>
            <p:ph idx="1"/>
          </p:nvPr>
        </p:nvSpPr>
        <p:spPr/>
        <p:txBody>
          <a:bodyPr/>
          <a:lstStyle/>
          <a:p>
            <a:r>
              <a:rPr kumimoji="1" lang="ja-JP" altLang="en-US" dirty="0" smtClean="0"/>
              <a:t>ある</a:t>
            </a:r>
            <a:r>
              <a:rPr lang="en-US" altLang="ja-JP" dirty="0" smtClean="0"/>
              <a:t>data</a:t>
            </a:r>
            <a:r>
              <a:rPr lang="ja-JP" altLang="en-US" dirty="0" smtClean="0"/>
              <a:t>点周りのみを考慮してより</a:t>
            </a:r>
            <a:r>
              <a:rPr lang="en-US" altLang="ja-JP" dirty="0" smtClean="0"/>
              <a:t>simple</a:t>
            </a:r>
            <a:r>
              <a:rPr lang="ja-JP" altLang="en-US" dirty="0" smtClean="0"/>
              <a:t>な</a:t>
            </a:r>
            <a:r>
              <a:rPr lang="en-US" altLang="ja-JP" dirty="0" smtClean="0"/>
              <a:t>model</a:t>
            </a:r>
            <a:r>
              <a:rPr lang="ja-JP" altLang="en-US" dirty="0" smtClean="0"/>
              <a:t>で</a:t>
            </a:r>
            <a:r>
              <a:rPr lang="en-US" altLang="ja-JP" dirty="0" smtClean="0"/>
              <a:t>fitting</a:t>
            </a:r>
            <a:r>
              <a:rPr lang="ja-JP" altLang="en-US" dirty="0" smtClean="0"/>
              <a:t>させて解析</a:t>
            </a:r>
            <a:r>
              <a:rPr lang="en-US" altLang="ja-JP" dirty="0" smtClean="0"/>
              <a:t/>
            </a:r>
            <a:br>
              <a:rPr lang="en-US" altLang="ja-JP" dirty="0" smtClean="0"/>
            </a:br>
            <a:r>
              <a:rPr lang="en-US" altLang="ja-JP" dirty="0" smtClean="0"/>
              <a:t>[Ribeiro, 2016]</a:t>
            </a:r>
            <a:endParaRPr lang="ja-JP" altLang="en-US" dirty="0" smtClean="0"/>
          </a:p>
          <a:p>
            <a:r>
              <a:rPr lang="en-US" altLang="ja-JP" dirty="0" smtClean="0"/>
              <a:t>Data</a:t>
            </a:r>
            <a:r>
              <a:rPr lang="ja-JP" altLang="en-US" dirty="0" smtClean="0"/>
              <a:t>点にノイズを加えて予測がどう変化するか</a:t>
            </a:r>
            <a:r>
              <a:rPr lang="en-US" altLang="ja-JP" dirty="0"/>
              <a:t/>
            </a:r>
            <a:br>
              <a:rPr lang="en-US" altLang="ja-JP" dirty="0"/>
            </a:br>
            <a:r>
              <a:rPr lang="en-US" altLang="ja-JP" dirty="0" smtClean="0"/>
              <a:t>[</a:t>
            </a:r>
            <a:r>
              <a:rPr lang="en-US" altLang="ja-JP" dirty="0" err="1" smtClean="0"/>
              <a:t>Simyonyan</a:t>
            </a:r>
            <a:r>
              <a:rPr lang="en-US" altLang="ja-JP" dirty="0" smtClean="0"/>
              <a:t> et al., 2013], [Adler et al., 2016]</a:t>
            </a:r>
          </a:p>
          <a:p>
            <a:endParaRPr lang="en-US" altLang="ja-JP" dirty="0" smtClean="0"/>
          </a:p>
          <a:p>
            <a:pPr marL="108000" indent="0">
              <a:buNone/>
            </a:pPr>
            <a:r>
              <a:rPr lang="ja-JP" altLang="en-US" dirty="0" smtClean="0"/>
              <a:t>これらの研究は与えられたモデルがどう予測を変化させるかを解析したもの</a:t>
            </a:r>
          </a:p>
          <a:p>
            <a:pPr marL="108000" indent="0">
              <a:buNone/>
            </a:pPr>
            <a:r>
              <a:rPr lang="ja-JP" altLang="en-US" dirty="0" smtClean="0"/>
              <a:t>本研究は、</a:t>
            </a:r>
            <a:r>
              <a:rPr lang="en-US" altLang="ja-JP" dirty="0" smtClean="0"/>
              <a:t>”</a:t>
            </a:r>
            <a:r>
              <a:rPr lang="ja-JP" altLang="en-US" dirty="0" smtClean="0"/>
              <a:t>なぜこのモデルに至ったのか</a:t>
            </a:r>
            <a:r>
              <a:rPr lang="en-US" altLang="ja-JP" dirty="0" smtClean="0"/>
              <a:t>”</a:t>
            </a:r>
            <a:r>
              <a:rPr lang="ja-JP" altLang="en-US" dirty="0" smtClean="0"/>
              <a:t>について考察するアプローチ</a:t>
            </a:r>
            <a:endParaRPr lang="en-US" altLang="ja-JP" dirty="0"/>
          </a:p>
        </p:txBody>
      </p:sp>
    </p:spTree>
    <p:extLst>
      <p:ext uri="{BB962C8B-B14F-4D97-AF65-F5344CB8AC3E}">
        <p14:creationId xmlns:p14="http://schemas.microsoft.com/office/powerpoint/2010/main" val="15018303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概要</a:t>
            </a:r>
            <a:endParaRPr kumimoji="1" lang="ja-JP" altLang="en-US" dirty="0"/>
          </a:p>
        </p:txBody>
      </p:sp>
      <p:sp>
        <p:nvSpPr>
          <p:cNvPr id="3" name="Content Placeholder 2"/>
          <p:cNvSpPr>
            <a:spLocks noGrp="1"/>
          </p:cNvSpPr>
          <p:nvPr>
            <p:ph idx="1"/>
          </p:nvPr>
        </p:nvSpPr>
        <p:spPr/>
        <p:txBody>
          <a:bodyPr>
            <a:normAutofit/>
          </a:bodyPr>
          <a:lstStyle/>
          <a:p>
            <a:r>
              <a:rPr lang="en-US" altLang="ja-JP" sz="2400" dirty="0"/>
              <a:t>“Study models though the lens of their training data</a:t>
            </a:r>
            <a:r>
              <a:rPr lang="en-US" altLang="ja-JP" sz="2400" dirty="0" smtClean="0"/>
              <a:t>”</a:t>
            </a:r>
            <a:endParaRPr kumimoji="1" lang="en-US" altLang="ja-JP" sz="2400" dirty="0" smtClean="0"/>
          </a:p>
          <a:p>
            <a:pPr lvl="1"/>
            <a:r>
              <a:rPr kumimoji="1" lang="ja-JP" altLang="en-US" sz="2000" dirty="0" smtClean="0"/>
              <a:t>モデルがどうなっているか</a:t>
            </a:r>
            <a:r>
              <a:rPr kumimoji="1" lang="en-US" altLang="ja-JP" sz="2000" dirty="0" smtClean="0"/>
              <a:t> -&gt; </a:t>
            </a:r>
            <a:r>
              <a:rPr kumimoji="1" lang="ja-JP" altLang="en-US" sz="2000" dirty="0" smtClean="0"/>
              <a:t>なぜモデルがそうなったのか</a:t>
            </a:r>
            <a:endParaRPr lang="ja-JP" altLang="en-US" sz="2000" dirty="0" smtClean="0"/>
          </a:p>
          <a:p>
            <a:pPr lvl="1"/>
            <a:r>
              <a:rPr kumimoji="1" lang="ja-JP" altLang="en-US" sz="2000" dirty="0" smtClean="0"/>
              <a:t>学習サンプルに着目</a:t>
            </a:r>
            <a:endParaRPr kumimoji="1" lang="en-US" altLang="ja-JP" sz="2000" dirty="0" smtClean="0"/>
          </a:p>
          <a:p>
            <a:pPr lvl="1"/>
            <a:r>
              <a:rPr lang="ja-JP" altLang="en-US" sz="2000" dirty="0" smtClean="0"/>
              <a:t>もしこのサンプルを学習に使わなかったらどうなるのか</a:t>
            </a:r>
          </a:p>
          <a:p>
            <a:pPr lvl="1"/>
            <a:endParaRPr lang="ja-JP" altLang="en-US" sz="2000" dirty="0" smtClean="0"/>
          </a:p>
          <a:p>
            <a:r>
              <a:rPr lang="ja-JP" altLang="en-US" sz="2400" dirty="0" smtClean="0"/>
              <a:t>特定の学習サンプルがモデルパラメータに与える影響を定量的に解析</a:t>
            </a:r>
          </a:p>
          <a:p>
            <a:pPr lvl="1"/>
            <a:r>
              <a:rPr lang="ja-JP" altLang="en-US" sz="2000" dirty="0" smtClean="0"/>
              <a:t>一つずつ抜いて再学習すればいい話ではあるが時間がかかりすぎる</a:t>
            </a:r>
          </a:p>
          <a:p>
            <a:pPr lvl="1"/>
            <a:r>
              <a:rPr lang="ja-JP" altLang="en-US" sz="2000" dirty="0" smtClean="0"/>
              <a:t>統計で古くから利用されていた影響関数</a:t>
            </a:r>
            <a:r>
              <a:rPr lang="en-US" altLang="ja-JP" sz="2000" dirty="0" smtClean="0"/>
              <a:t>(influence function)</a:t>
            </a:r>
            <a:r>
              <a:rPr lang="ja-JP" altLang="en-US" sz="2000" dirty="0" smtClean="0"/>
              <a:t>を利用</a:t>
            </a:r>
            <a:endParaRPr lang="en-US" altLang="ja-JP" sz="2000" dirty="0" smtClean="0"/>
          </a:p>
          <a:p>
            <a:pPr lvl="2"/>
            <a:r>
              <a:rPr lang="en-US" altLang="ja-JP" dirty="0" smtClean="0"/>
              <a:t>Generalized linear models</a:t>
            </a:r>
            <a:r>
              <a:rPr lang="ja-JP" altLang="en-US" dirty="0" smtClean="0"/>
              <a:t>ではすでに解析例があるが、比較的小さいモデルだった</a:t>
            </a:r>
            <a:endParaRPr lang="ja-JP" altLang="en-US" dirty="0"/>
          </a:p>
          <a:p>
            <a:endParaRPr kumimoji="1" lang="ja-JP" altLang="en-US" sz="2400" dirty="0"/>
          </a:p>
        </p:txBody>
      </p:sp>
    </p:spTree>
    <p:extLst>
      <p:ext uri="{BB962C8B-B14F-4D97-AF65-F5344CB8AC3E}">
        <p14:creationId xmlns:p14="http://schemas.microsoft.com/office/powerpoint/2010/main" val="2723120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Contribution</a:t>
            </a:r>
            <a:endParaRPr kumimoji="1" lang="ja-JP" altLang="en-US" dirty="0"/>
          </a:p>
        </p:txBody>
      </p:sp>
      <p:sp>
        <p:nvSpPr>
          <p:cNvPr id="3" name="Content Placeholder 2"/>
          <p:cNvSpPr>
            <a:spLocks noGrp="1"/>
          </p:cNvSpPr>
          <p:nvPr>
            <p:ph idx="1"/>
          </p:nvPr>
        </p:nvSpPr>
        <p:spPr>
          <a:xfrm>
            <a:off x="805914" y="1197980"/>
            <a:ext cx="10830274" cy="5005596"/>
          </a:xfrm>
        </p:spPr>
        <p:txBody>
          <a:bodyPr>
            <a:normAutofit/>
          </a:bodyPr>
          <a:lstStyle/>
          <a:p>
            <a:pPr marL="622350" indent="-514350" latinLnBrk="1">
              <a:buFont typeface="+mj-lt"/>
              <a:buAutoNum type="arabicPeriod"/>
            </a:pPr>
            <a:r>
              <a:rPr lang="ja-JP" altLang="en-US" sz="2000" dirty="0" smtClean="0"/>
              <a:t>影響</a:t>
            </a:r>
            <a:r>
              <a:rPr lang="ja-JP" altLang="en-US" sz="2000" dirty="0"/>
              <a:t>関数</a:t>
            </a:r>
            <a:r>
              <a:rPr lang="en-US" altLang="ja-JP" sz="2000" dirty="0"/>
              <a:t>(influence function)</a:t>
            </a:r>
            <a:r>
              <a:rPr lang="ja-JP" altLang="en-US" sz="2000" dirty="0"/>
              <a:t>を用いて</a:t>
            </a:r>
            <a:r>
              <a:rPr lang="ja-JP" altLang="en-US" sz="2000" dirty="0" smtClean="0"/>
              <a:t>、特定の</a:t>
            </a:r>
            <a:r>
              <a:rPr lang="ja-JP" altLang="en-US" sz="2000" dirty="0"/>
              <a:t>学習データの有無</a:t>
            </a:r>
            <a:r>
              <a:rPr lang="ja-JP" altLang="en-US" sz="2000" dirty="0" smtClean="0"/>
              <a:t>や、</a:t>
            </a:r>
            <a:r>
              <a:rPr lang="en-US" altLang="ja-JP" sz="2000" dirty="0" smtClean="0"/>
              <a:t/>
            </a:r>
            <a:br>
              <a:rPr lang="en-US" altLang="ja-JP" sz="2000" dirty="0" smtClean="0"/>
            </a:br>
            <a:r>
              <a:rPr lang="ja-JP" altLang="en-US" sz="2000" dirty="0" smtClean="0"/>
              <a:t>学習データに加える摂動が予測</a:t>
            </a:r>
            <a:r>
              <a:rPr lang="ja-JP" altLang="en-US" sz="2000" dirty="0"/>
              <a:t>結果に与える影響を定式化</a:t>
            </a:r>
          </a:p>
          <a:p>
            <a:pPr marL="622350" indent="-514350" latinLnBrk="1">
              <a:buFont typeface="+mj-lt"/>
              <a:buAutoNum type="arabicPeriod"/>
            </a:pPr>
            <a:r>
              <a:rPr lang="en-US" altLang="ja-JP" sz="2000" dirty="0" smtClean="0"/>
              <a:t>DNN</a:t>
            </a:r>
            <a:r>
              <a:rPr lang="ja-JP" altLang="en-US" sz="2000" dirty="0" smtClean="0"/>
              <a:t>等の複雑なモデルに対する影響関数の効率的な計算</a:t>
            </a:r>
            <a:r>
              <a:rPr lang="ja-JP" altLang="en-US" sz="2000" dirty="0"/>
              <a:t>手法の</a:t>
            </a:r>
            <a:r>
              <a:rPr lang="ja-JP" altLang="en-US" sz="2000" dirty="0" smtClean="0"/>
              <a:t>提案</a:t>
            </a:r>
          </a:p>
          <a:p>
            <a:pPr lvl="1" latinLnBrk="1"/>
            <a:r>
              <a:rPr lang="ja-JP" altLang="en-US" sz="2000" dirty="0" smtClean="0"/>
              <a:t>ナイーブ</a:t>
            </a:r>
            <a:r>
              <a:rPr lang="ja-JP" altLang="en-US" sz="2000" dirty="0"/>
              <a:t>に行う</a:t>
            </a:r>
            <a:r>
              <a:rPr lang="ja-JP" altLang="en-US" sz="2000" dirty="0" smtClean="0"/>
              <a:t>とパラメータ数の二乗のオーダーの計算となり、不可能</a:t>
            </a:r>
          </a:p>
          <a:p>
            <a:pPr marL="622350" indent="-514350" latinLnBrk="1">
              <a:buFont typeface="+mj-lt"/>
              <a:buAutoNum type="arabicPeriod"/>
            </a:pPr>
            <a:r>
              <a:rPr lang="ja-JP" altLang="en-US" sz="2000" dirty="0" smtClean="0"/>
              <a:t>実際の解析例、アプリケーションの検証</a:t>
            </a:r>
          </a:p>
          <a:p>
            <a:pPr marL="874350" lvl="1" indent="-514350" latinLnBrk="1">
              <a:buFont typeface="+mj-lt"/>
              <a:buAutoNum type="arabicPeriod"/>
            </a:pPr>
            <a:r>
              <a:rPr lang="ja-JP" altLang="en-US" sz="2000" dirty="0"/>
              <a:t>モデルの挙動の</a:t>
            </a:r>
            <a:r>
              <a:rPr lang="ja-JP" altLang="en-US" sz="2000" dirty="0" smtClean="0"/>
              <a:t>理解</a:t>
            </a:r>
            <a:endParaRPr lang="en-US" altLang="ja-JP" sz="2000" dirty="0" smtClean="0"/>
          </a:p>
          <a:p>
            <a:pPr marL="874350" lvl="1" indent="-514350" latinLnBrk="1">
              <a:buFont typeface="+mj-lt"/>
              <a:buAutoNum type="arabicPeriod"/>
            </a:pPr>
            <a:r>
              <a:rPr lang="ja-JP" altLang="en-US" dirty="0"/>
              <a:t>ネットワークを混乱させる摂動の計算</a:t>
            </a:r>
            <a:endParaRPr lang="en-US" altLang="ja-JP" dirty="0"/>
          </a:p>
          <a:p>
            <a:pPr marL="1090350" lvl="2" indent="-514350" latinLnBrk="1"/>
            <a:r>
              <a:rPr lang="en-US" altLang="ja-JP" sz="1800" dirty="0"/>
              <a:t>Adversarial </a:t>
            </a:r>
            <a:r>
              <a:rPr lang="en-US" altLang="ja-JP" sz="1800" i="1" dirty="0"/>
              <a:t>training</a:t>
            </a:r>
            <a:r>
              <a:rPr lang="en-US" altLang="ja-JP" sz="1800" dirty="0"/>
              <a:t> samples</a:t>
            </a:r>
            <a:r>
              <a:rPr lang="ja-JP" altLang="en-US" sz="1800" dirty="0"/>
              <a:t>の</a:t>
            </a:r>
            <a:r>
              <a:rPr lang="ja-JP" altLang="en-US" sz="1800" dirty="0" smtClean="0"/>
              <a:t>作成</a:t>
            </a:r>
            <a:endParaRPr lang="en-US" altLang="ja-JP" sz="2000" dirty="0" smtClean="0"/>
          </a:p>
          <a:p>
            <a:pPr marL="874350" lvl="1" indent="-514350" latinLnBrk="1">
              <a:buFont typeface="+mj-lt"/>
              <a:buAutoNum type="arabicPeriod"/>
            </a:pPr>
            <a:r>
              <a:rPr lang="ja-JP" altLang="en-US" sz="2000" dirty="0" smtClean="0"/>
              <a:t>ドメイン</a:t>
            </a:r>
            <a:r>
              <a:rPr lang="ja-JP" altLang="en-US" sz="2000" dirty="0"/>
              <a:t>不適合の</a:t>
            </a:r>
            <a:r>
              <a:rPr lang="ja-JP" altLang="en-US" sz="2000" dirty="0" smtClean="0"/>
              <a:t>検知</a:t>
            </a:r>
          </a:p>
          <a:p>
            <a:pPr marL="874350" lvl="1" indent="-514350" latinLnBrk="1">
              <a:buFont typeface="+mj-lt"/>
              <a:buAutoNum type="arabicPeriod"/>
            </a:pPr>
            <a:r>
              <a:rPr lang="ja-JP" altLang="en-US" sz="2000" dirty="0" smtClean="0"/>
              <a:t>ノイズラベル</a:t>
            </a:r>
            <a:r>
              <a:rPr lang="ja-JP" altLang="en-US" sz="2000" dirty="0"/>
              <a:t>の</a:t>
            </a:r>
            <a:r>
              <a:rPr lang="ja-JP" altLang="en-US" sz="2000" dirty="0" smtClean="0"/>
              <a:t>検出</a:t>
            </a:r>
            <a:endParaRPr lang="en-US" altLang="ja-JP" sz="2000" dirty="0" smtClean="0"/>
          </a:p>
          <a:p>
            <a:pPr lvl="1"/>
            <a:endParaRPr kumimoji="1" lang="ja-JP" altLang="en-US" sz="2000" dirty="0"/>
          </a:p>
        </p:txBody>
      </p:sp>
    </p:spTree>
    <p:extLst>
      <p:ext uri="{BB962C8B-B14F-4D97-AF65-F5344CB8AC3E}">
        <p14:creationId xmlns:p14="http://schemas.microsoft.com/office/powerpoint/2010/main" val="18995425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影響関数</a:t>
            </a:r>
            <a:endParaRPr kumimoji="1" lang="ja-JP" altLang="en-US" dirty="0"/>
          </a:p>
        </p:txBody>
      </p:sp>
      <p:sp>
        <p:nvSpPr>
          <p:cNvPr id="3" name="Content Placeholder 2"/>
          <p:cNvSpPr>
            <a:spLocks noGrp="1"/>
          </p:cNvSpPr>
          <p:nvPr>
            <p:ph idx="1"/>
          </p:nvPr>
        </p:nvSpPr>
        <p:spPr>
          <a:xfrm>
            <a:off x="805914" y="1197980"/>
            <a:ext cx="10848204" cy="4485137"/>
          </a:xfrm>
        </p:spPr>
        <p:txBody>
          <a:bodyPr>
            <a:normAutofit/>
          </a:bodyPr>
          <a:lstStyle/>
          <a:p>
            <a:pPr marL="108000" indent="0">
              <a:buNone/>
            </a:pPr>
            <a:endParaRPr kumimoji="1" lang="ja-JP" altLang="en-US" sz="2400" dirty="0" smtClean="0"/>
          </a:p>
          <a:p>
            <a:pPr marL="108000" indent="0">
              <a:buNone/>
            </a:pPr>
            <a:r>
              <a:rPr kumimoji="1" lang="ja-JP" altLang="en-US" sz="2400" dirty="0" smtClean="0"/>
              <a:t>特定の学習データがモデルの予測結果に与える影響を定量的に知りたい</a:t>
            </a:r>
            <a:endParaRPr kumimoji="1" lang="en-US" altLang="ja-JP" sz="2400" dirty="0" smtClean="0"/>
          </a:p>
          <a:p>
            <a:pPr marL="108000" indent="0">
              <a:buNone/>
            </a:pPr>
            <a:r>
              <a:rPr kumimoji="1" lang="ja-JP" altLang="en-US" sz="2400" dirty="0" smtClean="0"/>
              <a:t>ただし、再学習無しで</a:t>
            </a:r>
            <a:endParaRPr kumimoji="1" lang="en-US" altLang="ja-JP" sz="2400" dirty="0" smtClean="0"/>
          </a:p>
          <a:p>
            <a:pPr marL="622350" indent="-514350">
              <a:buFont typeface="+mj-lt"/>
              <a:buAutoNum type="arabicPeriod"/>
            </a:pPr>
            <a:endParaRPr kumimoji="1" lang="ja-JP" altLang="en-US" sz="2400" dirty="0" smtClean="0"/>
          </a:p>
          <a:p>
            <a:pPr marL="622350" indent="-514350">
              <a:buFont typeface="+mj-lt"/>
              <a:buAutoNum type="arabicPeriod"/>
            </a:pPr>
            <a:r>
              <a:rPr kumimoji="1" lang="ja-JP" altLang="en-US" sz="2400" dirty="0" smtClean="0"/>
              <a:t>特定の学習データがモデルパラメータに与える影響を計算</a:t>
            </a:r>
          </a:p>
          <a:p>
            <a:pPr marL="622350" indent="-514350">
              <a:buFont typeface="+mj-lt"/>
              <a:buAutoNum type="arabicPeriod"/>
            </a:pPr>
            <a:r>
              <a:rPr kumimoji="1" lang="ja-JP" altLang="en-US" sz="2400" dirty="0" smtClean="0"/>
              <a:t>それが予測結果に与える影響を計算</a:t>
            </a:r>
            <a:endParaRPr kumimoji="1" lang="ja-JP" altLang="en-US" sz="2400" dirty="0"/>
          </a:p>
        </p:txBody>
      </p:sp>
    </p:spTree>
    <p:extLst>
      <p:ext uri="{BB962C8B-B14F-4D97-AF65-F5344CB8AC3E}">
        <p14:creationId xmlns:p14="http://schemas.microsoft.com/office/powerpoint/2010/main" val="13860999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準備</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kumimoji="1" lang="en-US" altLang="ja-JP" sz="2000" b="0" dirty="0" smtClean="0"/>
                  <a:t>Training dataset {</a:t>
                </a:r>
                <a14:m>
                  <m:oMath xmlns:m="http://schemas.openxmlformats.org/officeDocument/2006/math">
                    <m:sSub>
                      <m:sSubPr>
                        <m:ctrlPr>
                          <a:rPr lang="en-US" altLang="ja-JP" sz="2000" b="0" i="1" smtClean="0">
                            <a:latin typeface="Cambria Math" charset="0"/>
                          </a:rPr>
                        </m:ctrlPr>
                      </m:sSubPr>
                      <m:e>
                        <m:r>
                          <a:rPr lang="en-US" altLang="ja-JP" sz="2000" b="0" i="1" smtClean="0">
                            <a:latin typeface="Cambria Math" charset="0"/>
                          </a:rPr>
                          <m:t>𝑧</m:t>
                        </m:r>
                      </m:e>
                      <m:sub>
                        <m:r>
                          <a:rPr lang="en-US" altLang="ja-JP" sz="2000" b="0" i="1" smtClean="0">
                            <a:latin typeface="Cambria Math" charset="0"/>
                          </a:rPr>
                          <m:t>1</m:t>
                        </m:r>
                      </m:sub>
                    </m:sSub>
                    <m:r>
                      <a:rPr lang="en-US" altLang="ja-JP" sz="2000" b="0" i="1" smtClean="0">
                        <a:latin typeface="Cambria Math" charset="0"/>
                      </a:rPr>
                      <m:t>, </m:t>
                    </m:r>
                    <m:sSub>
                      <m:sSubPr>
                        <m:ctrlPr>
                          <a:rPr lang="en-US" altLang="ja-JP" sz="2000" b="0" i="1" smtClean="0">
                            <a:latin typeface="Cambria Math" charset="0"/>
                          </a:rPr>
                        </m:ctrlPr>
                      </m:sSubPr>
                      <m:e>
                        <m:r>
                          <a:rPr lang="en-US" altLang="ja-JP" sz="2000" b="0" i="1" smtClean="0">
                            <a:latin typeface="Cambria Math" charset="0"/>
                          </a:rPr>
                          <m:t>𝑧</m:t>
                        </m:r>
                      </m:e>
                      <m:sub>
                        <m:r>
                          <a:rPr lang="en-US" altLang="ja-JP" sz="2000" b="0" i="1" smtClean="0">
                            <a:latin typeface="Cambria Math" charset="0"/>
                          </a:rPr>
                          <m:t>2</m:t>
                        </m:r>
                      </m:sub>
                    </m:sSub>
                    <m:r>
                      <a:rPr lang="en-US" altLang="ja-JP" sz="2000" b="0" i="1" smtClean="0">
                        <a:latin typeface="Cambria Math" charset="0"/>
                      </a:rPr>
                      <m:t>, …, </m:t>
                    </m:r>
                    <m:sSub>
                      <m:sSubPr>
                        <m:ctrlPr>
                          <a:rPr lang="en-US" altLang="ja-JP" sz="2000" b="0" i="1" smtClean="0">
                            <a:latin typeface="Cambria Math" charset="0"/>
                          </a:rPr>
                        </m:ctrlPr>
                      </m:sSubPr>
                      <m:e>
                        <m:r>
                          <a:rPr lang="en-US" altLang="ja-JP" sz="2000" b="0" i="1" smtClean="0">
                            <a:latin typeface="Cambria Math" charset="0"/>
                          </a:rPr>
                          <m:t>𝑧</m:t>
                        </m:r>
                      </m:e>
                      <m:sub>
                        <m:r>
                          <a:rPr lang="en-US" altLang="ja-JP" sz="2000" b="0" i="1" smtClean="0">
                            <a:latin typeface="Cambria Math" charset="0"/>
                          </a:rPr>
                          <m:t>𝑛</m:t>
                        </m:r>
                      </m:sub>
                    </m:sSub>
                    <m:r>
                      <a:rPr lang="en-US" altLang="ja-JP" sz="2000" b="0" i="1" smtClean="0">
                        <a:latin typeface="Cambria Math" charset="0"/>
                      </a:rPr>
                      <m:t>}   ,   </m:t>
                    </m:r>
                    <m:sSub>
                      <m:sSubPr>
                        <m:ctrlPr>
                          <a:rPr kumimoji="1" lang="en-US" altLang="ja-JP" sz="2000" b="0" i="1" smtClean="0">
                            <a:latin typeface="Cambria Math" charset="0"/>
                          </a:rPr>
                        </m:ctrlPr>
                      </m:sSubPr>
                      <m:e>
                        <m:r>
                          <a:rPr kumimoji="1" lang="en-US" altLang="ja-JP" sz="2000" b="0" i="1" smtClean="0">
                            <a:latin typeface="Cambria Math" charset="0"/>
                          </a:rPr>
                          <m:t>𝑧</m:t>
                        </m:r>
                      </m:e>
                      <m:sub>
                        <m:r>
                          <a:rPr kumimoji="1" lang="en-US" altLang="ja-JP" sz="2000" b="0" i="1" smtClean="0">
                            <a:latin typeface="Cambria Math" charset="0"/>
                          </a:rPr>
                          <m:t>𝑖</m:t>
                        </m:r>
                      </m:sub>
                    </m:sSub>
                    <m:r>
                      <a:rPr kumimoji="1" lang="en-US" altLang="ja-JP" sz="2000" b="0" i="1" smtClean="0">
                        <a:latin typeface="Cambria Math" charset="0"/>
                      </a:rPr>
                      <m:t>=(</m:t>
                    </m:r>
                    <m:sSub>
                      <m:sSubPr>
                        <m:ctrlPr>
                          <a:rPr kumimoji="1" lang="en-US" altLang="ja-JP" sz="2000" b="0" i="1" smtClean="0">
                            <a:latin typeface="Cambria Math" charset="0"/>
                          </a:rPr>
                        </m:ctrlPr>
                      </m:sSubPr>
                      <m:e>
                        <m:r>
                          <a:rPr kumimoji="1" lang="en-US" altLang="ja-JP" sz="2000" b="0" i="1" smtClean="0">
                            <a:latin typeface="Cambria Math" charset="0"/>
                          </a:rPr>
                          <m:t>𝑥</m:t>
                        </m:r>
                      </m:e>
                      <m:sub>
                        <m:r>
                          <a:rPr kumimoji="1" lang="en-US" altLang="ja-JP" sz="2000" b="0" i="1" smtClean="0">
                            <a:latin typeface="Cambria Math" charset="0"/>
                          </a:rPr>
                          <m:t>𝑖</m:t>
                        </m:r>
                      </m:sub>
                    </m:sSub>
                    <m:r>
                      <a:rPr kumimoji="1" lang="en-US" altLang="ja-JP" sz="2000" b="0" i="1" smtClean="0">
                        <a:latin typeface="Cambria Math" charset="0"/>
                      </a:rPr>
                      <m:t>, </m:t>
                    </m:r>
                    <m:sSub>
                      <m:sSubPr>
                        <m:ctrlPr>
                          <a:rPr kumimoji="1" lang="en-US" altLang="ja-JP" sz="2000" b="0" i="1" smtClean="0">
                            <a:latin typeface="Cambria Math" charset="0"/>
                          </a:rPr>
                        </m:ctrlPr>
                      </m:sSubPr>
                      <m:e>
                        <m:r>
                          <a:rPr kumimoji="1" lang="en-US" altLang="ja-JP" sz="2000" b="0" i="1" smtClean="0">
                            <a:latin typeface="Cambria Math" charset="0"/>
                          </a:rPr>
                          <m:t>𝑦</m:t>
                        </m:r>
                      </m:e>
                      <m:sub>
                        <m:r>
                          <a:rPr kumimoji="1" lang="en-US" altLang="ja-JP" sz="2000" b="0" i="1" smtClean="0">
                            <a:latin typeface="Cambria Math" charset="0"/>
                          </a:rPr>
                          <m:t>𝑖</m:t>
                        </m:r>
                      </m:sub>
                    </m:sSub>
                    <m:r>
                      <a:rPr kumimoji="1" lang="en-US" altLang="ja-JP" sz="2000" b="0" i="1" smtClean="0">
                        <a:latin typeface="Cambria Math" charset="0"/>
                      </a:rPr>
                      <m:t>)</m:t>
                    </m:r>
                  </m:oMath>
                </a14:m>
                <a:endParaRPr kumimoji="1" lang="en-US" altLang="ja-JP" sz="2000" dirty="0" smtClean="0"/>
              </a:p>
              <a:p>
                <a:r>
                  <a:rPr lang="ja-JP" altLang="en-US" sz="2000" dirty="0" smtClean="0"/>
                  <a:t>データ点</a:t>
                </a:r>
                <a:r>
                  <a:rPr lang="en-US" altLang="ja-JP" sz="2000" dirty="0" smtClean="0"/>
                  <a:t> </a:t>
                </a:r>
                <a14:m>
                  <m:oMath xmlns:m="http://schemas.openxmlformats.org/officeDocument/2006/math">
                    <m:r>
                      <a:rPr lang="en-US" altLang="ja-JP" sz="2000" i="1">
                        <a:latin typeface="Cambria Math" charset="0"/>
                      </a:rPr>
                      <m:t>𝑧</m:t>
                    </m:r>
                  </m:oMath>
                </a14:m>
                <a:r>
                  <a:rPr kumimoji="1" lang="en-US" altLang="ja-JP" sz="2000" dirty="0" smtClean="0"/>
                  <a:t> </a:t>
                </a:r>
                <a:r>
                  <a:rPr kumimoji="1" lang="ja-JP" altLang="en-US" sz="2000" dirty="0" smtClean="0"/>
                  <a:t>に対する</a:t>
                </a:r>
                <a:r>
                  <a:rPr lang="en-US" altLang="ja-JP" sz="2000" dirty="0" smtClean="0"/>
                  <a:t>, parameter </a:t>
                </a:r>
                <a14:m>
                  <m:oMath xmlns:m="http://schemas.openxmlformats.org/officeDocument/2006/math">
                    <m:r>
                      <a:rPr lang="en-US" altLang="ja-JP" sz="2000" b="0" i="1" smtClean="0">
                        <a:latin typeface="Cambria Math" charset="0"/>
                      </a:rPr>
                      <m:t>𝜃</m:t>
                    </m:r>
                  </m:oMath>
                </a14:m>
                <a:r>
                  <a:rPr kumimoji="1" lang="en-US" altLang="ja-JP" sz="2000" dirty="0" smtClean="0"/>
                  <a:t> </a:t>
                </a:r>
                <a:r>
                  <a:rPr kumimoji="1" lang="ja-JP" altLang="en-US" sz="2000" dirty="0" smtClean="0"/>
                  <a:t>の損失を</a:t>
                </a:r>
                <a:r>
                  <a:rPr kumimoji="1" lang="en-US" altLang="ja-JP" sz="2000" dirty="0" smtClean="0"/>
                  <a:t> </a:t>
                </a:r>
                <a14:m>
                  <m:oMath xmlns:m="http://schemas.openxmlformats.org/officeDocument/2006/math">
                    <m:r>
                      <a:rPr kumimoji="1" lang="en-US" altLang="ja-JP" sz="2000" b="0" i="1" smtClean="0">
                        <a:latin typeface="Cambria Math" charset="0"/>
                      </a:rPr>
                      <m:t>𝐿</m:t>
                    </m:r>
                    <m:d>
                      <m:dPr>
                        <m:ctrlPr>
                          <a:rPr kumimoji="1" lang="en-US" altLang="ja-JP" sz="2000" b="0" i="1" smtClean="0">
                            <a:latin typeface="Cambria Math" charset="0"/>
                          </a:rPr>
                        </m:ctrlPr>
                      </m:dPr>
                      <m:e>
                        <m:r>
                          <a:rPr kumimoji="1" lang="en-US" altLang="ja-JP" sz="2000" b="0" i="1" smtClean="0">
                            <a:latin typeface="Cambria Math" charset="0"/>
                          </a:rPr>
                          <m:t>𝑧</m:t>
                        </m:r>
                        <m:r>
                          <a:rPr kumimoji="1" lang="en-US" altLang="ja-JP" sz="2000" b="0" i="1" smtClean="0">
                            <a:latin typeface="Cambria Math" charset="0"/>
                          </a:rPr>
                          <m:t>, </m:t>
                        </m:r>
                        <m:r>
                          <a:rPr kumimoji="1" lang="en-US" altLang="ja-JP" sz="2000" b="0" i="1" smtClean="0">
                            <a:latin typeface="Cambria Math" charset="0"/>
                          </a:rPr>
                          <m:t>𝜃</m:t>
                        </m:r>
                      </m:e>
                    </m:d>
                  </m:oMath>
                </a14:m>
                <a:r>
                  <a:rPr kumimoji="1" lang="ja-JP" altLang="en-US" sz="2000" b="0" dirty="0" smtClean="0"/>
                  <a:t>とする</a:t>
                </a:r>
              </a:p>
              <a:p>
                <a:pPr marL="108000" indent="0">
                  <a:buNone/>
                </a:pPr>
                <a:r>
                  <a:rPr kumimoji="1" lang="ja-JP" altLang="en-US" sz="2000" b="0" dirty="0" smtClean="0"/>
                  <a:t>→</a:t>
                </a:r>
                <a:r>
                  <a:rPr kumimoji="1" lang="en-US" altLang="ja-JP" sz="2000" b="0" dirty="0" smtClean="0"/>
                  <a:t> dataset</a:t>
                </a:r>
                <a:r>
                  <a:rPr kumimoji="1" lang="ja-JP" altLang="en-US" sz="2000" b="0" dirty="0" smtClean="0"/>
                  <a:t>の経験損失</a:t>
                </a:r>
                <a:r>
                  <a:rPr kumimoji="1" lang="en-US" altLang="ja-JP" sz="2000" b="0" dirty="0" smtClean="0"/>
                  <a:t> </a:t>
                </a:r>
                <a14:m>
                  <m:oMath xmlns:m="http://schemas.openxmlformats.org/officeDocument/2006/math">
                    <m:r>
                      <a:rPr lang="en-US" altLang="ja-JP" sz="2000" b="0" i="1" smtClean="0">
                        <a:latin typeface="Cambria Math" charset="0"/>
                      </a:rPr>
                      <m:t>𝑅</m:t>
                    </m:r>
                    <m:r>
                      <a:rPr lang="en-US" altLang="ja-JP" sz="2000" b="0" i="1" smtClean="0">
                        <a:latin typeface="Cambria Math" charset="0"/>
                      </a:rPr>
                      <m:t>(</m:t>
                    </m:r>
                    <m:r>
                      <a:rPr lang="en-US" altLang="ja-JP" sz="2000" b="0" i="1" smtClean="0">
                        <a:latin typeface="Cambria Math" charset="0"/>
                      </a:rPr>
                      <m:t>𝜃</m:t>
                    </m:r>
                    <m:r>
                      <a:rPr lang="en-US" altLang="ja-JP" sz="2000" b="0" i="1" smtClean="0">
                        <a:latin typeface="Cambria Math" charset="0"/>
                      </a:rPr>
                      <m:t>)=</m:t>
                    </m:r>
                    <m:f>
                      <m:fPr>
                        <m:ctrlPr>
                          <a:rPr lang="en-US" altLang="ja-JP" sz="2000" b="0" i="1" smtClean="0">
                            <a:latin typeface="Cambria Math" charset="0"/>
                          </a:rPr>
                        </m:ctrlPr>
                      </m:fPr>
                      <m:num>
                        <m:r>
                          <a:rPr lang="en-US" altLang="ja-JP" sz="2000" b="0" i="1" smtClean="0">
                            <a:latin typeface="Cambria Math" charset="0"/>
                          </a:rPr>
                          <m:t>1</m:t>
                        </m:r>
                      </m:num>
                      <m:den>
                        <m:r>
                          <a:rPr lang="en-US" altLang="ja-JP" sz="2000" b="0" i="1" smtClean="0">
                            <a:latin typeface="Cambria Math" charset="0"/>
                          </a:rPr>
                          <m:t>𝑛</m:t>
                        </m:r>
                      </m:den>
                    </m:f>
                    <m:r>
                      <a:rPr lang="en-US" altLang="ja-JP" sz="2000" b="0" i="1" smtClean="0">
                        <a:latin typeface="Cambria Math" charset="0"/>
                      </a:rPr>
                      <m:t> </m:t>
                    </m:r>
                    <m:nary>
                      <m:naryPr>
                        <m:chr m:val="∑"/>
                        <m:ctrlPr>
                          <a:rPr lang="is-IS" altLang="ja-JP" sz="2000" b="0" i="1" smtClean="0">
                            <a:latin typeface="Cambria Math" charset="0"/>
                          </a:rPr>
                        </m:ctrlPr>
                      </m:naryPr>
                      <m:sub>
                        <m:r>
                          <a:rPr lang="en-US" altLang="ja-JP" sz="2000" b="0" i="1" smtClean="0">
                            <a:latin typeface="Cambria Math" charset="0"/>
                          </a:rPr>
                          <m:t>𝑖</m:t>
                        </m:r>
                        <m:r>
                          <a:rPr lang="en-US" altLang="ja-JP" sz="2000" b="0" i="1" smtClean="0">
                            <a:latin typeface="Cambria Math" charset="0"/>
                          </a:rPr>
                          <m:t>=1</m:t>
                        </m:r>
                      </m:sub>
                      <m:sup>
                        <m:r>
                          <a:rPr lang="en-US" altLang="ja-JP" sz="2000" b="0" i="1" smtClean="0">
                            <a:latin typeface="Cambria Math" charset="0"/>
                          </a:rPr>
                          <m:t>𝑛</m:t>
                        </m:r>
                      </m:sup>
                      <m:e>
                        <m:r>
                          <a:rPr lang="en-US" altLang="ja-JP" sz="2000" b="0" i="1" smtClean="0">
                            <a:latin typeface="Cambria Math" charset="0"/>
                          </a:rPr>
                          <m:t>𝐿</m:t>
                        </m:r>
                        <m:r>
                          <a:rPr lang="en-US" altLang="ja-JP" sz="2000" b="0" i="1" smtClean="0">
                            <a:latin typeface="Cambria Math" charset="0"/>
                          </a:rPr>
                          <m:t>(</m:t>
                        </m:r>
                        <m:sSub>
                          <m:sSubPr>
                            <m:ctrlPr>
                              <a:rPr lang="en-US" altLang="ja-JP" sz="2000" b="0" i="1" smtClean="0">
                                <a:latin typeface="Cambria Math" charset="0"/>
                              </a:rPr>
                            </m:ctrlPr>
                          </m:sSubPr>
                          <m:e>
                            <m:r>
                              <a:rPr lang="en-US" altLang="ja-JP" sz="2000" b="0" i="1" smtClean="0">
                                <a:latin typeface="Cambria Math" charset="0"/>
                              </a:rPr>
                              <m:t>𝑧</m:t>
                            </m:r>
                          </m:e>
                          <m:sub>
                            <m:r>
                              <a:rPr lang="en-US" altLang="ja-JP" sz="2000" b="0" i="1" smtClean="0">
                                <a:latin typeface="Cambria Math" charset="0"/>
                              </a:rPr>
                              <m:t>𝑖</m:t>
                            </m:r>
                          </m:sub>
                        </m:sSub>
                        <m:r>
                          <a:rPr lang="en-US" altLang="ja-JP" sz="2000" b="0" i="1" smtClean="0">
                            <a:latin typeface="Cambria Math" charset="0"/>
                          </a:rPr>
                          <m:t>, </m:t>
                        </m:r>
                        <m:r>
                          <a:rPr lang="en-US" altLang="ja-JP" sz="2000" b="0" i="1" smtClean="0">
                            <a:latin typeface="Cambria Math" charset="0"/>
                          </a:rPr>
                          <m:t>𝜃</m:t>
                        </m:r>
                      </m:e>
                    </m:nary>
                    <m:r>
                      <a:rPr lang="en-US" altLang="ja-JP" sz="2000" b="0" i="0" smtClean="0">
                        <a:latin typeface="Cambria Math" charset="0"/>
                      </a:rPr>
                      <m:t>)</m:t>
                    </m:r>
                  </m:oMath>
                </a14:m>
                <a:endParaRPr kumimoji="1" lang="en-US" altLang="ja-JP" sz="2000" dirty="0" smtClean="0"/>
              </a:p>
              <a:p>
                <a14:m>
                  <m:oMath xmlns:m="http://schemas.openxmlformats.org/officeDocument/2006/math">
                    <m:acc>
                      <m:accPr>
                        <m:chr m:val="̂"/>
                        <m:ctrlPr>
                          <a:rPr kumimoji="1" lang="en-US" altLang="ja-JP" sz="2000" b="0" i="1" smtClean="0">
                            <a:latin typeface="Cambria Math" charset="0"/>
                          </a:rPr>
                        </m:ctrlPr>
                      </m:accPr>
                      <m:e>
                        <m:r>
                          <a:rPr kumimoji="1" lang="en-US" altLang="ja-JP" sz="2000" b="0" i="1" smtClean="0">
                            <a:latin typeface="Cambria Math" charset="0"/>
                          </a:rPr>
                          <m:t>𝜃</m:t>
                        </m:r>
                      </m:e>
                    </m:acc>
                    <m:r>
                      <a:rPr kumimoji="1" lang="en-US" altLang="ja-JP" sz="2000" b="0" i="1" dirty="0" smtClean="0">
                        <a:latin typeface="Cambria Math" charset="0"/>
                      </a:rPr>
                      <m:t> </m:t>
                    </m:r>
                    <m:r>
                      <a:rPr kumimoji="1" lang="en-US" altLang="ja-JP" sz="2000" b="0" i="1" dirty="0" smtClean="0">
                        <a:latin typeface="Cambria Math" charset="0"/>
                        <a:ea typeface="Cambria Math" charset="0"/>
                        <a:cs typeface="Cambria Math" charset="0"/>
                      </a:rPr>
                      <m:t>≡</m:t>
                    </m:r>
                    <m:r>
                      <a:rPr kumimoji="1" lang="en-US" altLang="ja-JP" sz="2000" b="0" i="1" dirty="0" smtClean="0">
                        <a:latin typeface="Cambria Math" charset="0"/>
                        <a:ea typeface="Cambria Math" charset="0"/>
                        <a:cs typeface="Cambria Math" charset="0"/>
                      </a:rPr>
                      <m:t>𝑎𝑟𝑔𝑚𝑖</m:t>
                    </m:r>
                    <m:sSub>
                      <m:sSubPr>
                        <m:ctrlPr>
                          <a:rPr kumimoji="1" lang="en-US" altLang="ja-JP" sz="2000" b="0" i="1" dirty="0" smtClean="0">
                            <a:latin typeface="Cambria Math" charset="0"/>
                            <a:ea typeface="Cambria Math" charset="0"/>
                            <a:cs typeface="Cambria Math" charset="0"/>
                          </a:rPr>
                        </m:ctrlPr>
                      </m:sSubPr>
                      <m:e>
                        <m:r>
                          <a:rPr kumimoji="1" lang="en-US" altLang="ja-JP" sz="2000" b="0" i="1" dirty="0" smtClean="0">
                            <a:latin typeface="Cambria Math" charset="0"/>
                            <a:ea typeface="Cambria Math" charset="0"/>
                            <a:cs typeface="Cambria Math" charset="0"/>
                          </a:rPr>
                          <m:t>𝑛</m:t>
                        </m:r>
                      </m:e>
                      <m:sub>
                        <m:r>
                          <a:rPr kumimoji="1" lang="en-US" altLang="ja-JP" sz="2000" b="0" i="1" dirty="0" smtClean="0">
                            <a:latin typeface="Cambria Math" charset="0"/>
                            <a:ea typeface="Cambria Math" charset="0"/>
                            <a:cs typeface="Cambria Math" charset="0"/>
                          </a:rPr>
                          <m:t>𝜃</m:t>
                        </m:r>
                        <m:r>
                          <a:rPr kumimoji="1" lang="en-US" altLang="ja-JP" sz="2000" b="0" i="1" dirty="0" smtClean="0">
                            <a:latin typeface="Cambria Math" charset="0"/>
                            <a:ea typeface="Cambria Math" charset="0"/>
                            <a:cs typeface="Cambria Math" charset="0"/>
                          </a:rPr>
                          <m:t> </m:t>
                        </m:r>
                      </m:sub>
                    </m:sSub>
                    <m:r>
                      <a:rPr kumimoji="1" lang="en-US" altLang="ja-JP" sz="2000" b="0" i="1" dirty="0" smtClean="0">
                        <a:latin typeface="Cambria Math" charset="0"/>
                        <a:ea typeface="Cambria Math" charset="0"/>
                        <a:cs typeface="Cambria Math" charset="0"/>
                      </a:rPr>
                      <m:t> </m:t>
                    </m:r>
                    <m:r>
                      <a:rPr lang="en-US" altLang="ja-JP" sz="2000" i="1">
                        <a:latin typeface="Cambria Math" charset="0"/>
                      </a:rPr>
                      <m:t>𝑅</m:t>
                    </m:r>
                    <m:r>
                      <a:rPr lang="en-US" altLang="ja-JP" sz="2000" i="1">
                        <a:latin typeface="Cambria Math" charset="0"/>
                      </a:rPr>
                      <m:t>(</m:t>
                    </m:r>
                    <m:r>
                      <a:rPr lang="en-US" altLang="ja-JP" sz="2000" i="1">
                        <a:latin typeface="Cambria Math" charset="0"/>
                      </a:rPr>
                      <m:t>𝜃</m:t>
                    </m:r>
                    <m:r>
                      <a:rPr lang="en-US" altLang="ja-JP" sz="2000" i="1">
                        <a:latin typeface="Cambria Math" charset="0"/>
                      </a:rPr>
                      <m:t>)</m:t>
                    </m:r>
                  </m:oMath>
                </a14:m>
                <a:endParaRPr kumimoji="1" lang="en-US" altLang="ja-JP" sz="2000" dirty="0" smtClean="0"/>
              </a:p>
              <a:p>
                <a:r>
                  <a:rPr kumimoji="1" lang="ja-JP" altLang="en-US" sz="2000" dirty="0" smtClean="0"/>
                  <a:t>仮定</a:t>
                </a:r>
                <a:r>
                  <a:rPr kumimoji="1" lang="en-US" altLang="ja-JP" sz="2000" dirty="0" smtClean="0"/>
                  <a:t> (</a:t>
                </a:r>
                <a:r>
                  <a:rPr kumimoji="1" lang="ja-JP" altLang="en-US" sz="2000" dirty="0" smtClean="0"/>
                  <a:t>あとでこの仮定についても検証します）</a:t>
                </a:r>
              </a:p>
              <a:p>
                <a:pPr lvl="1"/>
                <a:r>
                  <a:rPr lang="ja-JP" altLang="en-US" sz="1800" dirty="0" smtClean="0"/>
                  <a:t>損失</a:t>
                </a:r>
                <a14:m>
                  <m:oMath xmlns:m="http://schemas.openxmlformats.org/officeDocument/2006/math">
                    <m:r>
                      <a:rPr lang="en-US" altLang="ja-JP" sz="1800" i="1">
                        <a:latin typeface="Cambria Math" charset="0"/>
                      </a:rPr>
                      <m:t>𝑅</m:t>
                    </m:r>
                    <m:r>
                      <a:rPr lang="en-US" altLang="ja-JP" sz="1800" i="1">
                        <a:latin typeface="Cambria Math" charset="0"/>
                      </a:rPr>
                      <m:t>(</m:t>
                    </m:r>
                    <m:r>
                      <a:rPr lang="en-US" altLang="ja-JP" sz="1800" i="1">
                        <a:latin typeface="Cambria Math" charset="0"/>
                      </a:rPr>
                      <m:t>𝜃</m:t>
                    </m:r>
                    <m:r>
                      <a:rPr lang="en-US" altLang="ja-JP" sz="1800" i="1">
                        <a:latin typeface="Cambria Math" charset="0"/>
                      </a:rPr>
                      <m:t>)</m:t>
                    </m:r>
                  </m:oMath>
                </a14:m>
                <a:r>
                  <a:rPr lang="ja-JP" altLang="en-US" sz="1800" dirty="0" smtClean="0"/>
                  <a:t>は凸関数</a:t>
                </a:r>
                <a:r>
                  <a:rPr lang="en-US" altLang="ja-JP" sz="1800" dirty="0" smtClean="0"/>
                  <a:t> (</a:t>
                </a:r>
                <a14:m>
                  <m:oMath xmlns:m="http://schemas.openxmlformats.org/officeDocument/2006/math">
                    <m:acc>
                      <m:accPr>
                        <m:chr m:val="̂"/>
                        <m:ctrlPr>
                          <a:rPr lang="en-US" altLang="ja-JP" sz="1800" i="1">
                            <a:latin typeface="Cambria Math" charset="0"/>
                          </a:rPr>
                        </m:ctrlPr>
                      </m:accPr>
                      <m:e>
                        <m:r>
                          <a:rPr lang="en-US" altLang="ja-JP" sz="1800" i="1">
                            <a:latin typeface="Cambria Math" charset="0"/>
                          </a:rPr>
                          <m:t>𝜃</m:t>
                        </m:r>
                      </m:e>
                    </m:acc>
                  </m:oMath>
                </a14:m>
                <a:r>
                  <a:rPr lang="ja-JP" altLang="en-US" sz="1800" dirty="0" smtClean="0"/>
                  <a:t>は</a:t>
                </a:r>
                <a:r>
                  <a:rPr lang="en-US" altLang="ja-JP" sz="1800" dirty="0" smtClean="0"/>
                  <a:t>global minimum)</a:t>
                </a:r>
              </a:p>
              <a:p>
                <a:pPr lvl="1"/>
                <a:r>
                  <a:rPr lang="ja-JP" altLang="en-US" sz="1800" dirty="0"/>
                  <a:t>損失</a:t>
                </a:r>
                <a14:m>
                  <m:oMath xmlns:m="http://schemas.openxmlformats.org/officeDocument/2006/math">
                    <m:r>
                      <a:rPr lang="en-US" altLang="ja-JP" sz="1800" i="1">
                        <a:latin typeface="Cambria Math" charset="0"/>
                      </a:rPr>
                      <m:t>𝑅</m:t>
                    </m:r>
                    <m:r>
                      <a:rPr lang="en-US" altLang="ja-JP" sz="1800" i="1">
                        <a:latin typeface="Cambria Math" charset="0"/>
                      </a:rPr>
                      <m:t>(</m:t>
                    </m:r>
                    <m:r>
                      <a:rPr lang="en-US" altLang="ja-JP" sz="1800" i="1">
                        <a:latin typeface="Cambria Math" charset="0"/>
                      </a:rPr>
                      <m:t>𝜃</m:t>
                    </m:r>
                    <m:r>
                      <a:rPr lang="en-US" altLang="ja-JP" sz="1800" i="1">
                        <a:latin typeface="Cambria Math" charset="0"/>
                      </a:rPr>
                      <m:t>)</m:t>
                    </m:r>
                  </m:oMath>
                </a14:m>
                <a:r>
                  <a:rPr lang="ja-JP" altLang="en-US" sz="1800" dirty="0"/>
                  <a:t>は二回微分可能</a:t>
                </a:r>
                <a:endParaRPr lang="en-US" altLang="ja-JP" sz="1800" dirty="0"/>
              </a:p>
              <a:p>
                <a:pPr lvl="1"/>
                <a:endParaRPr lang="en-US" altLang="ja-JP" sz="1800" dirty="0"/>
              </a:p>
              <a:p>
                <a:pPr lvl="1"/>
                <a:endParaRPr kumimoji="1" lang="en-US" altLang="ja-JP" sz="18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4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912515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影響関数</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914" y="1197980"/>
                <a:ext cx="10406568" cy="4951808"/>
              </a:xfrm>
            </p:spPr>
            <p:txBody>
              <a:bodyPr>
                <a:normAutofit/>
              </a:bodyPr>
              <a:lstStyle/>
              <a:p>
                <a:pPr marL="108000" indent="0">
                  <a:buNone/>
                </a:pPr>
                <a:r>
                  <a:rPr lang="ja-JP" altLang="en-US" sz="2000" dirty="0" smtClean="0"/>
                  <a:t>損失を最小化する</a:t>
                </a:r>
                <a:r>
                  <a:rPr lang="en-US" altLang="ja-JP" sz="2000" dirty="0" smtClean="0"/>
                  <a:t> </a:t>
                </a:r>
                <a14:m>
                  <m:oMath xmlns:m="http://schemas.openxmlformats.org/officeDocument/2006/math">
                    <m:acc>
                      <m:accPr>
                        <m:chr m:val="̂"/>
                        <m:ctrlPr>
                          <a:rPr lang="en-US" altLang="ja-JP" sz="2000" i="1">
                            <a:latin typeface="Cambria Math" charset="0"/>
                          </a:rPr>
                        </m:ctrlPr>
                      </m:accPr>
                      <m:e>
                        <m:r>
                          <a:rPr lang="en-US" altLang="ja-JP" sz="2000" i="1">
                            <a:latin typeface="Cambria Math" charset="0"/>
                          </a:rPr>
                          <m:t>𝜃</m:t>
                        </m:r>
                      </m:e>
                    </m:acc>
                  </m:oMath>
                </a14:m>
                <a:r>
                  <a:rPr lang="ja-JP" altLang="en-US" sz="2000" dirty="0" smtClean="0"/>
                  <a:t>が計算できたとする</a:t>
                </a:r>
                <a:endParaRPr lang="en-US" altLang="ja-JP" sz="2000" dirty="0" smtClean="0"/>
              </a:p>
              <a:p>
                <a:pPr marL="108000" indent="0">
                  <a:buNone/>
                </a:pPr>
                <a14:m>
                  <m:oMathPara xmlns:m="http://schemas.openxmlformats.org/officeDocument/2006/math">
                    <m:oMathParaPr>
                      <m:jc m:val="centerGroup"/>
                    </m:oMathParaPr>
                    <m:oMath xmlns:m="http://schemas.openxmlformats.org/officeDocument/2006/math">
                      <m:acc>
                        <m:accPr>
                          <m:chr m:val="̂"/>
                          <m:ctrlPr>
                            <a:rPr lang="en-US" altLang="ja-JP" sz="2400" i="1">
                              <a:latin typeface="Cambria Math" charset="0"/>
                            </a:rPr>
                          </m:ctrlPr>
                        </m:accPr>
                        <m:e>
                          <m:r>
                            <a:rPr lang="en-US" altLang="ja-JP" sz="2400" i="1">
                              <a:latin typeface="Cambria Math" charset="0"/>
                            </a:rPr>
                            <m:t>𝜃</m:t>
                          </m:r>
                        </m:e>
                      </m:acc>
                      <m:r>
                        <a:rPr lang="en-US" altLang="ja-JP" sz="2400" i="1" dirty="0">
                          <a:latin typeface="Cambria Math" charset="0"/>
                        </a:rPr>
                        <m:t> </m:t>
                      </m:r>
                      <m:r>
                        <a:rPr lang="en-US" altLang="ja-JP" sz="2400" i="1" dirty="0">
                          <a:latin typeface="Cambria Math" charset="0"/>
                          <a:ea typeface="Cambria Math" charset="0"/>
                          <a:cs typeface="Cambria Math" charset="0"/>
                        </a:rPr>
                        <m:t>≡</m:t>
                      </m:r>
                      <m:r>
                        <a:rPr lang="en-US" altLang="ja-JP" sz="2400" i="1" dirty="0">
                          <a:latin typeface="Cambria Math" charset="0"/>
                          <a:ea typeface="Cambria Math" charset="0"/>
                          <a:cs typeface="Cambria Math" charset="0"/>
                        </a:rPr>
                        <m:t>𝑎𝑟𝑔𝑚𝑖</m:t>
                      </m:r>
                      <m:sSub>
                        <m:sSubPr>
                          <m:ctrlPr>
                            <a:rPr lang="en-US" altLang="ja-JP" sz="2400" i="1" dirty="0">
                              <a:latin typeface="Cambria Math" charset="0"/>
                              <a:ea typeface="Cambria Math" charset="0"/>
                              <a:cs typeface="Cambria Math" charset="0"/>
                            </a:rPr>
                          </m:ctrlPr>
                        </m:sSubPr>
                        <m:e>
                          <m:r>
                            <a:rPr lang="en-US" altLang="ja-JP" sz="2400" i="1" dirty="0">
                              <a:latin typeface="Cambria Math" charset="0"/>
                              <a:ea typeface="Cambria Math" charset="0"/>
                              <a:cs typeface="Cambria Math" charset="0"/>
                            </a:rPr>
                            <m:t>𝑛</m:t>
                          </m:r>
                        </m:e>
                        <m:sub>
                          <m:r>
                            <a:rPr lang="en-US" altLang="ja-JP" sz="2400" i="1" dirty="0">
                              <a:latin typeface="Cambria Math" charset="0"/>
                              <a:ea typeface="Cambria Math" charset="0"/>
                              <a:cs typeface="Cambria Math" charset="0"/>
                            </a:rPr>
                            <m:t>𝜃</m:t>
                          </m:r>
                          <m:r>
                            <a:rPr lang="en-US" altLang="ja-JP" sz="2400" i="1" dirty="0">
                              <a:latin typeface="Cambria Math" charset="0"/>
                              <a:ea typeface="Cambria Math" charset="0"/>
                              <a:cs typeface="Cambria Math" charset="0"/>
                            </a:rPr>
                            <m:t> </m:t>
                          </m:r>
                        </m:sub>
                      </m:sSub>
                      <m:f>
                        <m:fPr>
                          <m:ctrlPr>
                            <a:rPr lang="en-US" altLang="ja-JP" sz="2400" i="1">
                              <a:latin typeface="Cambria Math" charset="0"/>
                            </a:rPr>
                          </m:ctrlPr>
                        </m:fPr>
                        <m:num>
                          <m:r>
                            <a:rPr lang="en-US" altLang="ja-JP" sz="2400" i="1">
                              <a:latin typeface="Cambria Math" charset="0"/>
                            </a:rPr>
                            <m:t>1</m:t>
                          </m:r>
                        </m:num>
                        <m:den>
                          <m:r>
                            <a:rPr lang="en-US" altLang="ja-JP" sz="2400" i="1">
                              <a:latin typeface="Cambria Math" charset="0"/>
                            </a:rPr>
                            <m:t>𝑛</m:t>
                          </m:r>
                        </m:den>
                      </m:f>
                      <m:r>
                        <a:rPr lang="en-US" altLang="ja-JP" sz="2400" i="1">
                          <a:latin typeface="Cambria Math" charset="0"/>
                        </a:rPr>
                        <m:t> </m:t>
                      </m:r>
                      <m:nary>
                        <m:naryPr>
                          <m:chr m:val="∑"/>
                          <m:ctrlPr>
                            <a:rPr lang="is-IS" altLang="ja-JP" sz="2400" i="1">
                              <a:latin typeface="Cambria Math" charset="0"/>
                            </a:rPr>
                          </m:ctrlPr>
                        </m:naryPr>
                        <m:sub>
                          <m:r>
                            <a:rPr lang="en-US" altLang="ja-JP" sz="2400" i="1">
                              <a:latin typeface="Cambria Math" charset="0"/>
                            </a:rPr>
                            <m:t>𝑖</m:t>
                          </m:r>
                          <m:r>
                            <a:rPr lang="en-US" altLang="ja-JP" sz="2400" i="1">
                              <a:latin typeface="Cambria Math" charset="0"/>
                            </a:rPr>
                            <m:t>=1</m:t>
                          </m:r>
                        </m:sub>
                        <m:sup>
                          <m:r>
                            <a:rPr lang="en-US" altLang="ja-JP" sz="2400" i="1">
                              <a:latin typeface="Cambria Math" charset="0"/>
                            </a:rPr>
                            <m:t>𝑛</m:t>
                          </m:r>
                        </m:sup>
                        <m:e>
                          <m:r>
                            <a:rPr lang="en-US" altLang="ja-JP" sz="2400" i="1">
                              <a:latin typeface="Cambria Math" charset="0"/>
                            </a:rPr>
                            <m:t>𝐿</m:t>
                          </m:r>
                          <m:r>
                            <a:rPr lang="en-US" altLang="ja-JP" sz="2400" i="1">
                              <a:latin typeface="Cambria Math" charset="0"/>
                            </a:rPr>
                            <m:t>(</m:t>
                          </m:r>
                          <m:sSub>
                            <m:sSubPr>
                              <m:ctrlPr>
                                <a:rPr lang="en-US" altLang="ja-JP" sz="2400" i="1">
                                  <a:latin typeface="Cambria Math" charset="0"/>
                                </a:rPr>
                              </m:ctrlPr>
                            </m:sSubPr>
                            <m:e>
                              <m:r>
                                <a:rPr lang="en-US" altLang="ja-JP" sz="2400" i="1">
                                  <a:latin typeface="Cambria Math" charset="0"/>
                                </a:rPr>
                                <m:t>𝑧</m:t>
                              </m:r>
                            </m:e>
                            <m:sub>
                              <m:r>
                                <a:rPr lang="en-US" altLang="ja-JP" sz="2400" i="1">
                                  <a:latin typeface="Cambria Math" charset="0"/>
                                </a:rPr>
                                <m:t>𝑖</m:t>
                              </m:r>
                            </m:sub>
                          </m:sSub>
                          <m:r>
                            <a:rPr lang="en-US" altLang="ja-JP" sz="2400" i="1">
                              <a:latin typeface="Cambria Math" charset="0"/>
                            </a:rPr>
                            <m:t>, </m:t>
                          </m:r>
                          <m:r>
                            <a:rPr lang="en-US" altLang="ja-JP" sz="2400" i="1">
                              <a:latin typeface="Cambria Math" charset="0"/>
                            </a:rPr>
                            <m:t>𝜃</m:t>
                          </m:r>
                        </m:e>
                      </m:nary>
                      <m:r>
                        <a:rPr lang="en-US" altLang="ja-JP" sz="2400">
                          <a:latin typeface="Cambria Math" charset="0"/>
                        </a:rPr>
                        <m:t>) </m:t>
                      </m:r>
                    </m:oMath>
                  </m:oMathPara>
                </a14:m>
                <a:endParaRPr lang="en-US" altLang="ja-JP" sz="2400" dirty="0" smtClean="0"/>
              </a:p>
              <a:p>
                <a:pPr marL="108000" indent="0">
                  <a:buNone/>
                </a:pPr>
                <a:r>
                  <a:rPr lang="ja-JP" altLang="en-US" sz="2000" dirty="0" smtClean="0"/>
                  <a:t>ある学習データ</a:t>
                </a:r>
                <a:r>
                  <a:rPr lang="en-US" altLang="ja-JP" sz="2000" dirty="0" smtClean="0"/>
                  <a:t> </a:t>
                </a:r>
                <a14:m>
                  <m:oMath xmlns:m="http://schemas.openxmlformats.org/officeDocument/2006/math">
                    <m:r>
                      <a:rPr lang="en-US" altLang="ja-JP" sz="2000" i="1" smtClean="0">
                        <a:latin typeface="Cambria Math" charset="0"/>
                      </a:rPr>
                      <m:t>𝑧</m:t>
                    </m:r>
                    <m:r>
                      <a:rPr lang="en-US" altLang="ja-JP" sz="2000" i="1">
                        <a:latin typeface="Cambria Math" charset="0"/>
                      </a:rPr>
                      <m:t>=(</m:t>
                    </m:r>
                    <m:r>
                      <a:rPr lang="en-US" altLang="ja-JP" sz="2000" b="0" i="1" smtClean="0">
                        <a:latin typeface="Cambria Math" charset="0"/>
                      </a:rPr>
                      <m:t>𝑥</m:t>
                    </m:r>
                    <m:r>
                      <a:rPr lang="en-US" altLang="ja-JP" sz="2000" i="1">
                        <a:latin typeface="Cambria Math" charset="0"/>
                      </a:rPr>
                      <m:t>,</m:t>
                    </m:r>
                    <m:r>
                      <a:rPr lang="en-US" altLang="ja-JP" sz="2000" b="0" i="1" smtClean="0">
                        <a:latin typeface="Cambria Math" charset="0"/>
                      </a:rPr>
                      <m:t>𝑦</m:t>
                    </m:r>
                    <m:r>
                      <a:rPr lang="en-US" altLang="ja-JP" sz="2000" i="1">
                        <a:latin typeface="Cambria Math" charset="0"/>
                      </a:rPr>
                      <m:t>)</m:t>
                    </m:r>
                  </m:oMath>
                </a14:m>
                <a:r>
                  <a:rPr lang="en-US" altLang="ja-JP" sz="2000" dirty="0" smtClean="0"/>
                  <a:t> </a:t>
                </a:r>
                <a:r>
                  <a:rPr lang="ja-JP" altLang="en-US" sz="2000" dirty="0" smtClean="0"/>
                  <a:t>を</a:t>
                </a:r>
                <a:r>
                  <a:rPr lang="ja-JP" altLang="en-US" sz="2000" b="1" dirty="0" smtClean="0"/>
                  <a:t>使わずに</a:t>
                </a:r>
                <a:r>
                  <a:rPr lang="ja-JP" altLang="en-US" sz="2000" dirty="0" smtClean="0"/>
                  <a:t>学習を行った場合のパラメータを</a:t>
                </a:r>
                <a14:m>
                  <m:oMath xmlns:m="http://schemas.openxmlformats.org/officeDocument/2006/math">
                    <m:sSub>
                      <m:sSubPr>
                        <m:ctrlPr>
                          <a:rPr lang="en-US" altLang="ja-JP" sz="2000" i="1">
                            <a:latin typeface="Cambria Math" charset="0"/>
                          </a:rPr>
                        </m:ctrlPr>
                      </m:sSubPr>
                      <m:e>
                        <m:acc>
                          <m:accPr>
                            <m:chr m:val="̂"/>
                            <m:ctrlPr>
                              <a:rPr lang="en-US" altLang="ja-JP" sz="2000" i="1">
                                <a:latin typeface="Cambria Math" charset="0"/>
                              </a:rPr>
                            </m:ctrlPr>
                          </m:accPr>
                          <m:e>
                            <m:r>
                              <a:rPr lang="en-US" altLang="ja-JP" sz="2000" i="1">
                                <a:latin typeface="Cambria Math" charset="0"/>
                              </a:rPr>
                              <m:t>𝜃</m:t>
                            </m:r>
                          </m:e>
                        </m:acc>
                      </m:e>
                      <m:sub>
                        <m:r>
                          <a:rPr lang="en-US" altLang="ja-JP" sz="2000" i="1">
                            <a:latin typeface="Cambria Math" charset="0"/>
                          </a:rPr>
                          <m:t>−</m:t>
                        </m:r>
                        <m:r>
                          <a:rPr lang="en-US" altLang="ja-JP" sz="2000" i="1">
                            <a:latin typeface="Cambria Math" charset="0"/>
                          </a:rPr>
                          <m:t>𝑧</m:t>
                        </m:r>
                      </m:sub>
                    </m:sSub>
                  </m:oMath>
                </a14:m>
                <a:r>
                  <a:rPr lang="ja-JP" altLang="en-US" sz="2000" dirty="0" smtClean="0"/>
                  <a:t>とする</a:t>
                </a:r>
                <a:endParaRPr lang="en-US" altLang="ja-JP" sz="2000" dirty="0" smtClean="0"/>
              </a:p>
              <a:p>
                <a:pPr marL="108000" indent="0">
                  <a:buNone/>
                </a:pPr>
                <a14:m>
                  <m:oMathPara xmlns:m="http://schemas.openxmlformats.org/officeDocument/2006/math">
                    <m:oMathParaPr>
                      <m:jc m:val="centerGroup"/>
                    </m:oMathParaPr>
                    <m:oMath xmlns:m="http://schemas.openxmlformats.org/officeDocument/2006/math">
                      <m:sSub>
                        <m:sSubPr>
                          <m:ctrlPr>
                            <a:rPr lang="en-US" altLang="ja-JP" sz="2400" i="1">
                              <a:latin typeface="Cambria Math" charset="0"/>
                            </a:rPr>
                          </m:ctrlPr>
                        </m:sSubPr>
                        <m:e>
                          <m:acc>
                            <m:accPr>
                              <m:chr m:val="̂"/>
                              <m:ctrlPr>
                                <a:rPr lang="en-US" altLang="ja-JP" sz="2400" i="1">
                                  <a:latin typeface="Cambria Math" charset="0"/>
                                </a:rPr>
                              </m:ctrlPr>
                            </m:accPr>
                            <m:e>
                              <m:r>
                                <a:rPr lang="en-US" altLang="ja-JP" sz="2400" i="1">
                                  <a:latin typeface="Cambria Math" charset="0"/>
                                </a:rPr>
                                <m:t>𝜃</m:t>
                              </m:r>
                            </m:e>
                          </m:acc>
                        </m:e>
                        <m:sub>
                          <m:r>
                            <a:rPr lang="en-US" altLang="ja-JP" sz="2400" i="1">
                              <a:latin typeface="Cambria Math" charset="0"/>
                            </a:rPr>
                            <m:t>−</m:t>
                          </m:r>
                          <m:r>
                            <a:rPr lang="en-US" altLang="ja-JP" sz="2400" i="1">
                              <a:latin typeface="Cambria Math" charset="0"/>
                            </a:rPr>
                            <m:t>𝑧</m:t>
                          </m:r>
                        </m:sub>
                      </m:sSub>
                      <m:r>
                        <a:rPr lang="en-US" altLang="ja-JP" sz="2400" i="1" dirty="0">
                          <a:latin typeface="Cambria Math" charset="0"/>
                        </a:rPr>
                        <m:t> </m:t>
                      </m:r>
                      <m:r>
                        <a:rPr lang="en-US" altLang="ja-JP" sz="2400" i="1" dirty="0">
                          <a:latin typeface="Cambria Math" charset="0"/>
                          <a:ea typeface="Cambria Math" charset="0"/>
                          <a:cs typeface="Cambria Math" charset="0"/>
                        </a:rPr>
                        <m:t>≡</m:t>
                      </m:r>
                      <m:r>
                        <a:rPr lang="en-US" altLang="ja-JP" sz="2400" i="1" dirty="0">
                          <a:latin typeface="Cambria Math" charset="0"/>
                          <a:ea typeface="Cambria Math" charset="0"/>
                          <a:cs typeface="Cambria Math" charset="0"/>
                        </a:rPr>
                        <m:t>𝑎𝑟𝑔𝑚𝑖</m:t>
                      </m:r>
                      <m:sSub>
                        <m:sSubPr>
                          <m:ctrlPr>
                            <a:rPr lang="en-US" altLang="ja-JP" sz="2400" i="1" dirty="0">
                              <a:latin typeface="Cambria Math" charset="0"/>
                              <a:ea typeface="Cambria Math" charset="0"/>
                              <a:cs typeface="Cambria Math" charset="0"/>
                            </a:rPr>
                          </m:ctrlPr>
                        </m:sSubPr>
                        <m:e>
                          <m:r>
                            <a:rPr lang="en-US" altLang="ja-JP" sz="2400" i="1" dirty="0">
                              <a:latin typeface="Cambria Math" charset="0"/>
                              <a:ea typeface="Cambria Math" charset="0"/>
                              <a:cs typeface="Cambria Math" charset="0"/>
                            </a:rPr>
                            <m:t>𝑛</m:t>
                          </m:r>
                        </m:e>
                        <m:sub>
                          <m:r>
                            <a:rPr lang="en-US" altLang="ja-JP" sz="2400" i="1" dirty="0">
                              <a:latin typeface="Cambria Math" charset="0"/>
                              <a:ea typeface="Cambria Math" charset="0"/>
                              <a:cs typeface="Cambria Math" charset="0"/>
                            </a:rPr>
                            <m:t>𝜃</m:t>
                          </m:r>
                          <m:r>
                            <a:rPr lang="en-US" altLang="ja-JP" sz="2400" i="1" dirty="0">
                              <a:latin typeface="Cambria Math" charset="0"/>
                              <a:ea typeface="Cambria Math" charset="0"/>
                              <a:cs typeface="Cambria Math" charset="0"/>
                            </a:rPr>
                            <m:t> </m:t>
                          </m:r>
                        </m:sub>
                      </m:sSub>
                      <m:f>
                        <m:fPr>
                          <m:ctrlPr>
                            <a:rPr lang="en-US" altLang="ja-JP" sz="2400" i="1">
                              <a:latin typeface="Cambria Math" charset="0"/>
                            </a:rPr>
                          </m:ctrlPr>
                        </m:fPr>
                        <m:num>
                          <m:r>
                            <a:rPr lang="en-US" altLang="ja-JP" sz="2400" i="1">
                              <a:latin typeface="Cambria Math" charset="0"/>
                            </a:rPr>
                            <m:t>1</m:t>
                          </m:r>
                        </m:num>
                        <m:den>
                          <m:r>
                            <a:rPr lang="en-US" altLang="ja-JP" sz="2400" i="1">
                              <a:latin typeface="Cambria Math" charset="0"/>
                            </a:rPr>
                            <m:t>𝑛</m:t>
                          </m:r>
                        </m:den>
                      </m:f>
                      <m:r>
                        <a:rPr lang="en-US" altLang="ja-JP" sz="2400" i="1">
                          <a:latin typeface="Cambria Math" charset="0"/>
                        </a:rPr>
                        <m:t> </m:t>
                      </m:r>
                      <m:nary>
                        <m:naryPr>
                          <m:chr m:val="∑"/>
                          <m:supHide m:val="on"/>
                          <m:ctrlPr>
                            <a:rPr lang="en-US" altLang="ja-JP" sz="2400" i="1">
                              <a:latin typeface="Cambria Math" charset="0"/>
                            </a:rPr>
                          </m:ctrlPr>
                        </m:naryPr>
                        <m:sub>
                          <m:sSub>
                            <m:sSubPr>
                              <m:ctrlPr>
                                <a:rPr lang="en-US" altLang="ja-JP" sz="2400" i="1">
                                  <a:latin typeface="Cambria Math" charset="0"/>
                                </a:rPr>
                              </m:ctrlPr>
                            </m:sSubPr>
                            <m:e>
                              <m:r>
                                <m:rPr>
                                  <m:brk m:alnAt="7"/>
                                </m:rPr>
                                <a:rPr lang="en-US" altLang="ja-JP" sz="2400" i="1">
                                  <a:latin typeface="Cambria Math" charset="0"/>
                                </a:rPr>
                                <m:t>𝑧</m:t>
                              </m:r>
                            </m:e>
                            <m:sub>
                              <m:r>
                                <m:rPr>
                                  <m:brk m:alnAt="7"/>
                                </m:rPr>
                                <a:rPr lang="en-US" altLang="ja-JP" sz="2400" i="1">
                                  <a:latin typeface="Cambria Math" charset="0"/>
                                </a:rPr>
                                <m:t>𝑖</m:t>
                              </m:r>
                            </m:sub>
                          </m:sSub>
                          <m:r>
                            <m:rPr>
                              <m:brk m:alnAt="7"/>
                            </m:rPr>
                            <a:rPr lang="en-US" altLang="ja-JP" sz="2400" i="1">
                              <a:latin typeface="Cambria Math" charset="0"/>
                            </a:rPr>
                            <m:t> </m:t>
                          </m:r>
                          <m:r>
                            <a:rPr lang="en-US" altLang="ja-JP" sz="2400" i="1">
                              <a:latin typeface="Cambria Math" charset="0"/>
                              <a:ea typeface="Cambria Math" charset="0"/>
                              <a:cs typeface="Cambria Math" charset="0"/>
                            </a:rPr>
                            <m:t>≠</m:t>
                          </m:r>
                          <m:r>
                            <a:rPr lang="en-US" altLang="ja-JP" sz="2400" i="1">
                              <a:latin typeface="Cambria Math" charset="0"/>
                              <a:ea typeface="Cambria Math" charset="0"/>
                              <a:cs typeface="Cambria Math" charset="0"/>
                            </a:rPr>
                            <m:t>𝑧</m:t>
                          </m:r>
                        </m:sub>
                        <m:sup/>
                        <m:e>
                          <m:r>
                            <a:rPr lang="en-US" altLang="ja-JP" sz="2400" i="1">
                              <a:latin typeface="Cambria Math" charset="0"/>
                            </a:rPr>
                            <m:t>𝐿</m:t>
                          </m:r>
                          <m:r>
                            <a:rPr lang="en-US" altLang="ja-JP" sz="2400" i="1">
                              <a:latin typeface="Cambria Math" charset="0"/>
                            </a:rPr>
                            <m:t>(</m:t>
                          </m:r>
                          <m:sSub>
                            <m:sSubPr>
                              <m:ctrlPr>
                                <a:rPr lang="en-US" altLang="ja-JP" sz="2400" i="1">
                                  <a:latin typeface="Cambria Math" charset="0"/>
                                </a:rPr>
                              </m:ctrlPr>
                            </m:sSubPr>
                            <m:e>
                              <m:r>
                                <a:rPr lang="en-US" altLang="ja-JP" sz="2400" i="1">
                                  <a:latin typeface="Cambria Math" charset="0"/>
                                </a:rPr>
                                <m:t>𝑧</m:t>
                              </m:r>
                            </m:e>
                            <m:sub>
                              <m:r>
                                <a:rPr lang="en-US" altLang="ja-JP" sz="2400" i="1">
                                  <a:latin typeface="Cambria Math" charset="0"/>
                                </a:rPr>
                                <m:t>𝑖</m:t>
                              </m:r>
                            </m:sub>
                          </m:sSub>
                          <m:r>
                            <a:rPr lang="en-US" altLang="ja-JP" sz="2400" i="1">
                              <a:latin typeface="Cambria Math" charset="0"/>
                            </a:rPr>
                            <m:t>, </m:t>
                          </m:r>
                          <m:r>
                            <a:rPr lang="en-US" altLang="ja-JP" sz="2400" i="1">
                              <a:latin typeface="Cambria Math" charset="0"/>
                            </a:rPr>
                            <m:t>𝜃</m:t>
                          </m:r>
                          <m:r>
                            <a:rPr lang="en-US" altLang="ja-JP" sz="2400" i="1">
                              <a:latin typeface="Cambria Math" charset="0"/>
                            </a:rPr>
                            <m:t>)</m:t>
                          </m:r>
                        </m:e>
                      </m:nary>
                    </m:oMath>
                  </m:oMathPara>
                </a14:m>
                <a:endParaRPr lang="en-US" altLang="ja-JP" sz="2000" dirty="0" smtClean="0"/>
              </a:p>
              <a:p>
                <a:pPr marL="108000" indent="0">
                  <a:buNone/>
                </a:pPr>
                <a:r>
                  <a:rPr lang="ja-JP" altLang="en-US" sz="2000" dirty="0" smtClean="0"/>
                  <a:t>→</a:t>
                </a:r>
                <a:r>
                  <a:rPr lang="en-US" altLang="ja-JP" sz="2000" dirty="0" smtClean="0"/>
                  <a:t> </a:t>
                </a:r>
                <a14:m>
                  <m:oMath xmlns:m="http://schemas.openxmlformats.org/officeDocument/2006/math">
                    <m:sSub>
                      <m:sSubPr>
                        <m:ctrlPr>
                          <a:rPr lang="en-US" altLang="ja-JP" sz="2000" i="1">
                            <a:latin typeface="Cambria Math" charset="0"/>
                          </a:rPr>
                        </m:ctrlPr>
                      </m:sSubPr>
                      <m:e>
                        <m:acc>
                          <m:accPr>
                            <m:chr m:val="̂"/>
                            <m:ctrlPr>
                              <a:rPr lang="en-US" altLang="ja-JP" sz="2000" i="1">
                                <a:latin typeface="Cambria Math" charset="0"/>
                              </a:rPr>
                            </m:ctrlPr>
                          </m:accPr>
                          <m:e>
                            <m:r>
                              <a:rPr lang="en-US" altLang="ja-JP" sz="2000" i="1">
                                <a:latin typeface="Cambria Math" charset="0"/>
                              </a:rPr>
                              <m:t>𝜃</m:t>
                            </m:r>
                          </m:e>
                        </m:acc>
                      </m:e>
                      <m:sub>
                        <m:r>
                          <a:rPr lang="en-US" altLang="ja-JP" sz="2000" i="1">
                            <a:latin typeface="Cambria Math" charset="0"/>
                          </a:rPr>
                          <m:t>−</m:t>
                        </m:r>
                        <m:r>
                          <a:rPr lang="en-US" altLang="ja-JP" sz="2000" i="1">
                            <a:latin typeface="Cambria Math" charset="0"/>
                          </a:rPr>
                          <m:t>𝑧</m:t>
                        </m:r>
                      </m:sub>
                    </m:sSub>
                    <m:r>
                      <a:rPr lang="en-US" altLang="ja-JP" sz="2000" b="0" i="0" smtClean="0">
                        <a:latin typeface="Cambria Math" charset="0"/>
                      </a:rPr>
                      <m:t>−</m:t>
                    </m:r>
                    <m:acc>
                      <m:accPr>
                        <m:chr m:val="̂"/>
                        <m:ctrlPr>
                          <a:rPr lang="en-US" altLang="ja-JP" sz="2000" b="0" i="1" smtClean="0">
                            <a:latin typeface="Cambria Math" charset="0"/>
                          </a:rPr>
                        </m:ctrlPr>
                      </m:accPr>
                      <m:e>
                        <m:r>
                          <a:rPr lang="en-US" altLang="ja-JP" sz="2000" b="0" i="1" smtClean="0">
                            <a:latin typeface="Cambria Math" charset="0"/>
                          </a:rPr>
                          <m:t>𝜃</m:t>
                        </m:r>
                      </m:e>
                    </m:acc>
                  </m:oMath>
                </a14:m>
                <a:r>
                  <a:rPr lang="en-US" altLang="ja-JP" sz="2000" dirty="0" smtClean="0"/>
                  <a:t> </a:t>
                </a:r>
                <a:r>
                  <a:rPr lang="ja-JP" altLang="en-US" sz="2000" dirty="0" smtClean="0"/>
                  <a:t>を計算したい</a:t>
                </a:r>
              </a:p>
              <a:p>
                <a:pPr marL="108000" indent="0">
                  <a:buNone/>
                </a:pPr>
                <a:r>
                  <a:rPr lang="ja-JP" altLang="en-US" sz="2000" dirty="0" smtClean="0"/>
                  <a:t>＊当然、再学習すれば得られるがすべてのデータ点を一つずつ抜いて</a:t>
                </a:r>
                <a:br>
                  <a:rPr lang="ja-JP" altLang="en-US" sz="2000" dirty="0" smtClean="0"/>
                </a:br>
                <a:r>
                  <a:rPr lang="en-US" altLang="ja-JP" sz="2000" dirty="0" smtClean="0"/>
                  <a:t>    </a:t>
                </a:r>
                <a:r>
                  <a:rPr lang="ja-JP" altLang="en-US" sz="2000" dirty="0" smtClean="0"/>
                  <a:t>行うのは現実的ではない</a:t>
                </a:r>
                <a:endParaRPr lang="en-US" altLang="ja-JP"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914" y="1197980"/>
                <a:ext cx="10406568" cy="4951808"/>
              </a:xfrm>
              <a:blipFill rotWithShape="0">
                <a:blip r:embed="rId2"/>
                <a:stretch>
                  <a:fillRect l="-410" t="-246" b="-12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1901546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fukuta" id="{44D93100-4EB1-6A4A-AE12-0343632F0E0C}" vid="{6A46C6B3-D04C-ED49-9D38-1BBEDA38CD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fukuta</Template>
  <TotalTime>1592</TotalTime>
  <Words>918</Words>
  <Application>Microsoft Macintosh PowerPoint</Application>
  <PresentationFormat>Widescreen</PresentationFormat>
  <Paragraphs>231</Paragraphs>
  <Slides>32</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Calibri</vt:lpstr>
      <vt:lpstr>Calibri Light</vt:lpstr>
      <vt:lpstr>Cambria Math</vt:lpstr>
      <vt:lpstr>Impact</vt:lpstr>
      <vt:lpstr>Kozuka Gothic Pro R</vt:lpstr>
      <vt:lpstr>ＭＳ Ｐゴシック</vt:lpstr>
      <vt:lpstr>Arial</vt:lpstr>
      <vt:lpstr>Retrospect</vt:lpstr>
      <vt:lpstr>PowerPoint Presentation</vt:lpstr>
      <vt:lpstr>書誌情報</vt:lpstr>
      <vt:lpstr>Background</vt:lpstr>
      <vt:lpstr>関連研究</vt:lpstr>
      <vt:lpstr>概要</vt:lpstr>
      <vt:lpstr>Contribution</vt:lpstr>
      <vt:lpstr>影響関数</vt:lpstr>
      <vt:lpstr>準備</vt:lpstr>
      <vt:lpstr>影響関数</vt:lpstr>
      <vt:lpstr>影響関数</vt:lpstr>
      <vt:lpstr>影響関数</vt:lpstr>
      <vt:lpstr>影響関数</vt:lpstr>
      <vt:lpstr>余談 : Cook &amp; Wisbergの導出</vt:lpstr>
      <vt:lpstr>余談：ニュートン法</vt:lpstr>
      <vt:lpstr>余談：ニュートン法</vt:lpstr>
      <vt:lpstr>余談 : 直観的理解</vt:lpstr>
      <vt:lpstr>実際どうなのか</vt:lpstr>
      <vt:lpstr>Trainingデータへ加えられたノイズの影響</vt:lpstr>
      <vt:lpstr>影響関数の効率的な計算</vt:lpstr>
      <vt:lpstr>影響関数の効率的な計算</vt:lpstr>
      <vt:lpstr>影響関数の効率的な計算</vt:lpstr>
      <vt:lpstr>仮定について検証</vt:lpstr>
      <vt:lpstr>解析 : 再学習との比較</vt:lpstr>
      <vt:lpstr>解析 : 微分不可能なロス</vt:lpstr>
      <vt:lpstr>Use case 1: モデルの挙動の理解</vt:lpstr>
      <vt:lpstr>Use case 1: モデルの挙動の理解</vt:lpstr>
      <vt:lpstr>Use case 2: Adversarial training samples</vt:lpstr>
      <vt:lpstr>Use case 2: Adversarial training samples</vt:lpstr>
      <vt:lpstr>Use case 2: Adversarial training samples</vt:lpstr>
      <vt:lpstr>Use case 3 : train, testのdomain mismatchの検知</vt:lpstr>
      <vt:lpstr>Use case 4 : ラベルノイズの検知</vt:lpstr>
      <vt:lpstr>まとめ・感想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Fukuta Keisuke</dc:creator>
  <cp:lastModifiedBy>Fukuta Keisuke</cp:lastModifiedBy>
  <cp:revision>102</cp:revision>
  <cp:lastPrinted>2017-08-21T03:36:02Z</cp:lastPrinted>
  <dcterms:created xsi:type="dcterms:W3CDTF">2017-08-20T07:29:57Z</dcterms:created>
  <dcterms:modified xsi:type="dcterms:W3CDTF">2017-08-21T11:08:25Z</dcterms:modified>
</cp:coreProperties>
</file>